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16"/>
  </p:notesMasterIdLst>
  <p:sldIdLst>
    <p:sldId id="257" r:id="rId2"/>
    <p:sldId id="271" r:id="rId3"/>
    <p:sldId id="258" r:id="rId4"/>
    <p:sldId id="274" r:id="rId5"/>
    <p:sldId id="279" r:id="rId6"/>
    <p:sldId id="259" r:id="rId7"/>
    <p:sldId id="273" r:id="rId8"/>
    <p:sldId id="272" r:id="rId9"/>
    <p:sldId id="270" r:id="rId10"/>
    <p:sldId id="275" r:id="rId11"/>
    <p:sldId id="276" r:id="rId12"/>
    <p:sldId id="277" r:id="rId13"/>
    <p:sldId id="278" r:id="rId14"/>
    <p:sldId id="28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30" autoAdjust="0"/>
    <p:restoredTop sz="75730" autoAdjust="0"/>
  </p:normalViewPr>
  <p:slideViewPr>
    <p:cSldViewPr>
      <p:cViewPr varScale="1">
        <p:scale>
          <a:sx n="55" d="100"/>
          <a:sy n="55" d="100"/>
        </p:scale>
        <p:origin x="1386"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8C5185-BC48-44E2-BC39-74CF5E55B42E}" type="datetimeFigureOut">
              <a:rPr lang="en-ZA" smtClean="0"/>
              <a:t>07 Feb 2025</a:t>
            </a:fld>
            <a:endParaRPr lang="en-Z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494768-837B-45CB-90A4-3638E7D59AAB}" type="slidenum">
              <a:rPr lang="en-ZA" smtClean="0"/>
              <a:t>‹#›</a:t>
            </a:fld>
            <a:endParaRPr lang="en-ZA" dirty="0"/>
          </a:p>
        </p:txBody>
      </p:sp>
    </p:spTree>
    <p:extLst>
      <p:ext uri="{BB962C8B-B14F-4D97-AF65-F5344CB8AC3E}">
        <p14:creationId xmlns:p14="http://schemas.microsoft.com/office/powerpoint/2010/main" val="117192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Good morning Ladies and gentlemen</a:t>
            </a:r>
            <a:r>
              <a:rPr lang="en-GB" baseline="0" dirty="0" smtClean="0"/>
              <a:t> and welcome to the Mnambithi TVET College open learning induction for Semester 2 2024.  My name is Skhumbuzo Kweyama and I am the Open Learning Administrator.  Should you have any questions please note them and ask during the question and answer session at the end of the induction.  </a:t>
            </a:r>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a:t>
            </a:fld>
            <a:endParaRPr lang="en-ZA" dirty="0"/>
          </a:p>
        </p:txBody>
      </p:sp>
    </p:spTree>
    <p:extLst>
      <p:ext uri="{BB962C8B-B14F-4D97-AF65-F5344CB8AC3E}">
        <p14:creationId xmlns:p14="http://schemas.microsoft.com/office/powerpoint/2010/main" val="1028966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No assignment will be sent via email.</a:t>
            </a:r>
            <a:endParaRPr lang="en-GB" baseline="0" dirty="0" smtClean="0"/>
          </a:p>
          <a:p>
            <a:pPr marL="171450" indent="-171450">
              <a:buFont typeface="Arial" panose="020B0604020202020204" pitchFamily="34" charset="0"/>
              <a:buChar char="•"/>
            </a:pPr>
            <a:r>
              <a:rPr lang="en-GB" baseline="0" dirty="0" smtClean="0"/>
              <a:t>Use an official email address: mnambithi.openlearning@KZNTVET.EDU.ZA to ask for assistant. </a:t>
            </a:r>
          </a:p>
          <a:p>
            <a:pPr marL="171450" indent="-171450">
              <a:buFont typeface="Arial" panose="020B0604020202020204" pitchFamily="34" charset="0"/>
              <a:buChar char="•"/>
            </a:pPr>
            <a:r>
              <a:rPr lang="en-GB" baseline="0" dirty="0" smtClean="0"/>
              <a:t>Moodle to be used as a way of send and submitting the assignment. </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10</a:t>
            </a:fld>
            <a:endParaRPr lang="en-ZA" dirty="0"/>
          </a:p>
        </p:txBody>
      </p:sp>
    </p:spTree>
    <p:extLst>
      <p:ext uri="{BB962C8B-B14F-4D97-AF65-F5344CB8AC3E}">
        <p14:creationId xmlns:p14="http://schemas.microsoft.com/office/powerpoint/2010/main" val="2986832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The internal examination is only</a:t>
            </a:r>
            <a:r>
              <a:rPr lang="en-GB" baseline="0" dirty="0" smtClean="0"/>
              <a:t> applicable to the SEMESTER COURSES</a:t>
            </a:r>
          </a:p>
          <a:p>
            <a:pPr marL="171450" indent="-171450">
              <a:buFont typeface="Arial" panose="020B0604020202020204" pitchFamily="34" charset="0"/>
              <a:buChar char="•"/>
            </a:pPr>
            <a:r>
              <a:rPr lang="en-GB" baseline="0" dirty="0" smtClean="0"/>
              <a:t>Info open learning admin if you have clashes so that we can make </a:t>
            </a:r>
            <a:r>
              <a:rPr lang="en-GB" baseline="0" dirty="0" err="1" smtClean="0"/>
              <a:t>arrengements</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11</a:t>
            </a:fld>
            <a:endParaRPr lang="en-ZA" dirty="0"/>
          </a:p>
        </p:txBody>
      </p:sp>
    </p:spTree>
    <p:extLst>
      <p:ext uri="{BB962C8B-B14F-4D97-AF65-F5344CB8AC3E}">
        <p14:creationId xmlns:p14="http://schemas.microsoft.com/office/powerpoint/2010/main" val="3209610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Deregistration</a:t>
            </a:r>
            <a:r>
              <a:rPr lang="en-GB" baseline="0" dirty="0" smtClean="0"/>
              <a:t> can only be done before 12 February 2024 – after this date registration entries will have been sent to DHET</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12</a:t>
            </a:fld>
            <a:endParaRPr lang="en-ZA" dirty="0"/>
          </a:p>
        </p:txBody>
      </p:sp>
    </p:spTree>
    <p:extLst>
      <p:ext uri="{BB962C8B-B14F-4D97-AF65-F5344CB8AC3E}">
        <p14:creationId xmlns:p14="http://schemas.microsoft.com/office/powerpoint/2010/main" val="302800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Don’t complain</a:t>
            </a:r>
            <a:r>
              <a:rPr lang="en-GB" baseline="0" dirty="0" smtClean="0"/>
              <a:t> after you have failed your ICASS, as soon as you see that something is not right please lodge a written complain. </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13</a:t>
            </a:fld>
            <a:endParaRPr lang="en-ZA" dirty="0"/>
          </a:p>
        </p:txBody>
      </p:sp>
    </p:spTree>
    <p:extLst>
      <p:ext uri="{BB962C8B-B14F-4D97-AF65-F5344CB8AC3E}">
        <p14:creationId xmlns:p14="http://schemas.microsoft.com/office/powerpoint/2010/main" val="1763986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ZA" dirty="0" smtClean="0"/>
              <a:t>Open learning</a:t>
            </a:r>
            <a:r>
              <a:rPr lang="en-ZA" baseline="0" dirty="0" smtClean="0"/>
              <a:t> is a blended learning programme this means that it has two components:  Virtual (online) contact session/s and face to face contact session/s for subjects that are practical in nature.</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What needs to be noted that 90% of this blended learning is self study.  The 10% that makes up the rest is for contact sessions where difficult sections or more technical aspects of the modules are discussed.  This is also where your preparation for the assessments are covered.</a:t>
            </a:r>
          </a:p>
          <a:p>
            <a:pPr marL="171450" indent="-171450">
              <a:buFont typeface="Arial" panose="020B0604020202020204" pitchFamily="34" charset="0"/>
              <a:buChar char="•"/>
            </a:pPr>
            <a:r>
              <a:rPr lang="en-GB" baseline="0" dirty="0" smtClean="0"/>
              <a:t>For connectivity, students may visit their </a:t>
            </a:r>
            <a:r>
              <a:rPr lang="en-GB" baseline="0" dirty="0" err="1" smtClean="0"/>
              <a:t>slected</a:t>
            </a:r>
            <a:r>
              <a:rPr lang="en-GB" baseline="0" dirty="0" smtClean="0"/>
              <a:t> campus for connectivity.</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2</a:t>
            </a:fld>
            <a:endParaRPr lang="en-ZA" dirty="0"/>
          </a:p>
        </p:txBody>
      </p:sp>
    </p:spTree>
    <p:extLst>
      <p:ext uri="{BB962C8B-B14F-4D97-AF65-F5344CB8AC3E}">
        <p14:creationId xmlns:p14="http://schemas.microsoft.com/office/powerpoint/2010/main" val="4156927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ZA" dirty="0" smtClean="0"/>
              <a:t>The Mnambithi </a:t>
            </a:r>
            <a:r>
              <a:rPr lang="en-ZA" dirty="0" err="1" smtClean="0"/>
              <a:t>TVET</a:t>
            </a:r>
            <a:r>
              <a:rPr lang="en-ZA" dirty="0" smtClean="0"/>
              <a:t> Open Learning Students Guide</a:t>
            </a:r>
            <a:r>
              <a:rPr lang="en-ZA" baseline="0" dirty="0" smtClean="0"/>
              <a:t> outlines all the important information you need to successfully navigate your semester with us.</a:t>
            </a:r>
          </a:p>
          <a:p>
            <a:pPr marL="171450" indent="-171450">
              <a:buFont typeface="Arial" panose="020B0604020202020204" pitchFamily="34" charset="0"/>
              <a:buChar char="•"/>
            </a:pPr>
            <a:r>
              <a:rPr lang="en-ZA" baseline="0" dirty="0" smtClean="0"/>
              <a:t>It is important to make sure that you have familiarised yourself with the students guide as it </a:t>
            </a:r>
            <a:r>
              <a:rPr lang="en-ZA" sz="1800" b="1" baseline="0" dirty="0" smtClean="0"/>
              <a:t>outlines procedure </a:t>
            </a:r>
            <a:r>
              <a:rPr lang="en-ZA" baseline="0" dirty="0" smtClean="0"/>
              <a:t>for handing in assignments</a:t>
            </a:r>
          </a:p>
          <a:p>
            <a:pPr marL="171450" indent="-171450">
              <a:buFont typeface="Arial" panose="020B0604020202020204" pitchFamily="34" charset="0"/>
              <a:buChar char="•"/>
            </a:pPr>
            <a:r>
              <a:rPr lang="en-ZA" baseline="0" dirty="0" smtClean="0"/>
              <a:t>How to deal with queries</a:t>
            </a:r>
          </a:p>
          <a:p>
            <a:pPr marL="171450" indent="-171450">
              <a:buFont typeface="Arial" panose="020B0604020202020204" pitchFamily="34" charset="0"/>
              <a:buChar char="•"/>
            </a:pPr>
            <a:r>
              <a:rPr lang="en-ZA" baseline="0" dirty="0" smtClean="0"/>
              <a:t>National examination procedures</a:t>
            </a:r>
          </a:p>
          <a:p>
            <a:endParaRPr lang="en-ZA" baseline="0" dirty="0" smtClean="0"/>
          </a:p>
          <a:p>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3</a:t>
            </a:fld>
            <a:endParaRPr lang="en-ZA" dirty="0"/>
          </a:p>
        </p:txBody>
      </p:sp>
    </p:spTree>
    <p:extLst>
      <p:ext uri="{BB962C8B-B14F-4D97-AF65-F5344CB8AC3E}">
        <p14:creationId xmlns:p14="http://schemas.microsoft.com/office/powerpoint/2010/main" val="3670158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If there is a clash for a</a:t>
            </a:r>
            <a:r>
              <a:rPr lang="en-GB" baseline="0" dirty="0" smtClean="0"/>
              <a:t> subject for your internal examination.  You are to send the open learning admin an email to request that an arrangement be made for you.  This can only be done for internal assessments, and does not count for the NATIONAL EXAMINATION.</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4</a:t>
            </a:fld>
            <a:endParaRPr lang="en-ZA" dirty="0"/>
          </a:p>
        </p:txBody>
      </p:sp>
    </p:spTree>
    <p:extLst>
      <p:ext uri="{BB962C8B-B14F-4D97-AF65-F5344CB8AC3E}">
        <p14:creationId xmlns:p14="http://schemas.microsoft.com/office/powerpoint/2010/main" val="3575793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Do not rely solely on textbooks they are just another resource</a:t>
            </a:r>
            <a:r>
              <a:rPr lang="en-GB" dirty="0" smtClean="0"/>
              <a:t>.</a:t>
            </a:r>
            <a:r>
              <a:rPr lang="en-ZA" baseline="0" dirty="0" smtClean="0"/>
              <a:t>  As this is aimed at Higher Education and Training we encourage you to do research as well.</a:t>
            </a:r>
            <a:endParaRPr lang="en-GB" dirty="0" smtClean="0"/>
          </a:p>
        </p:txBody>
      </p:sp>
      <p:sp>
        <p:nvSpPr>
          <p:cNvPr id="4" name="Slide Number Placeholder 3"/>
          <p:cNvSpPr>
            <a:spLocks noGrp="1"/>
          </p:cNvSpPr>
          <p:nvPr>
            <p:ph type="sldNum" sz="quarter" idx="10"/>
          </p:nvPr>
        </p:nvSpPr>
        <p:spPr/>
        <p:txBody>
          <a:bodyPr/>
          <a:lstStyle/>
          <a:p>
            <a:fld id="{D8494768-837B-45CB-90A4-3638E7D59AAB}" type="slidenum">
              <a:rPr lang="en-ZA" smtClean="0"/>
              <a:t>5</a:t>
            </a:fld>
            <a:endParaRPr lang="en-ZA" dirty="0"/>
          </a:p>
        </p:txBody>
      </p:sp>
    </p:spTree>
    <p:extLst>
      <p:ext uri="{BB962C8B-B14F-4D97-AF65-F5344CB8AC3E}">
        <p14:creationId xmlns:p14="http://schemas.microsoft.com/office/powerpoint/2010/main" val="394988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Semester</a:t>
            </a:r>
            <a:r>
              <a:rPr lang="en-GB" baseline="0" dirty="0" smtClean="0"/>
              <a:t> programme.</a:t>
            </a:r>
          </a:p>
          <a:p>
            <a:r>
              <a:rPr lang="en-GB" baseline="0" dirty="0" smtClean="0"/>
              <a:t>Assessment 1 covers 25 % of the work</a:t>
            </a:r>
          </a:p>
          <a:p>
            <a:r>
              <a:rPr lang="en-GB" baseline="0" dirty="0" smtClean="0"/>
              <a:t>Assessment 2 covers 50% of the work</a:t>
            </a:r>
          </a:p>
          <a:p>
            <a:r>
              <a:rPr lang="en-GB" baseline="0" dirty="0" smtClean="0"/>
              <a:t>Internal Examination 70 – 80% of the </a:t>
            </a:r>
            <a:r>
              <a:rPr lang="en-GB" baseline="0" dirty="0" smtClean="0"/>
              <a:t>work</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D8494768-837B-45CB-90A4-3638E7D59AAB}" type="slidenum">
              <a:rPr lang="en-ZA" smtClean="0"/>
              <a:t>6</a:t>
            </a:fld>
            <a:endParaRPr lang="en-ZA" dirty="0"/>
          </a:p>
        </p:txBody>
      </p:sp>
    </p:spTree>
    <p:extLst>
      <p:ext uri="{BB962C8B-B14F-4D97-AF65-F5344CB8AC3E}">
        <p14:creationId xmlns:p14="http://schemas.microsoft.com/office/powerpoint/2010/main" val="114261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The ICASS (year</a:t>
            </a:r>
            <a:r>
              <a:rPr lang="en-GB" baseline="0" dirty="0" smtClean="0"/>
              <a:t> Mark) is extremely important as the </a:t>
            </a:r>
            <a:r>
              <a:rPr lang="en-GB" dirty="0" smtClean="0"/>
              <a:t>Department</a:t>
            </a:r>
            <a:r>
              <a:rPr lang="en-GB" baseline="0" dirty="0" smtClean="0"/>
              <a:t> </a:t>
            </a:r>
            <a:r>
              <a:rPr lang="en-GB" baseline="0" dirty="0" smtClean="0"/>
              <a:t>of Higher Education and Training will not allow you to sit for the National Examination unless you have passed your Year Mark.  Work Hard and do your best in everything you do.</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7</a:t>
            </a:fld>
            <a:endParaRPr lang="en-ZA" dirty="0"/>
          </a:p>
        </p:txBody>
      </p:sp>
    </p:spTree>
    <p:extLst>
      <p:ext uri="{BB962C8B-B14F-4D97-AF65-F5344CB8AC3E}">
        <p14:creationId xmlns:p14="http://schemas.microsoft.com/office/powerpoint/2010/main" val="671140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It’s</a:t>
            </a:r>
            <a:r>
              <a:rPr lang="en-GB" baseline="0" dirty="0" smtClean="0"/>
              <a:t> important to hand in assessments and pass your assessments. </a:t>
            </a:r>
          </a:p>
          <a:p>
            <a:pPr marL="171450" indent="-171450">
              <a:buFont typeface="Arial" panose="020B0604020202020204" pitchFamily="34" charset="0"/>
              <a:buChar char="•"/>
            </a:pPr>
            <a:r>
              <a:rPr lang="en-GB" baseline="0" dirty="0" smtClean="0"/>
              <a:t>We only have 2 examination sessions for B/S courses and 3 examination sessions for Engineering studies.</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8</a:t>
            </a:fld>
            <a:endParaRPr lang="en-ZA" dirty="0"/>
          </a:p>
        </p:txBody>
      </p:sp>
    </p:spTree>
    <p:extLst>
      <p:ext uri="{BB962C8B-B14F-4D97-AF65-F5344CB8AC3E}">
        <p14:creationId xmlns:p14="http://schemas.microsoft.com/office/powerpoint/2010/main" val="1284034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There</a:t>
            </a:r>
            <a:r>
              <a:rPr lang="en-GB" baseline="0" dirty="0" smtClean="0"/>
              <a:t> are TWO types of contact sessions at Mnambithi TVET College:</a:t>
            </a:r>
          </a:p>
          <a:p>
            <a:pPr marL="228600" indent="-228600">
              <a:buAutoNum type="arabicParenR"/>
            </a:pPr>
            <a:r>
              <a:rPr lang="en-GB" baseline="0" dirty="0" smtClean="0"/>
              <a:t>Virtual – online the link will be sent to you once and you will use the same link for the virtual contact sessions scheduled after that.</a:t>
            </a:r>
          </a:p>
          <a:p>
            <a:pPr marL="228600" indent="-228600">
              <a:buAutoNum type="arabicParenR"/>
            </a:pPr>
            <a:r>
              <a:rPr lang="en-GB" baseline="0" dirty="0" smtClean="0"/>
              <a:t>Face – to – face:  These contact sessions are conducted on the campuses where you have registered to write the National examination.</a:t>
            </a:r>
          </a:p>
          <a:p>
            <a:pPr marL="0" indent="0">
              <a:buNone/>
            </a:pPr>
            <a:endParaRPr lang="en-GB" baseline="0" dirty="0" smtClean="0"/>
          </a:p>
          <a:p>
            <a:pPr marL="0" indent="0">
              <a:buNone/>
            </a:pPr>
            <a:r>
              <a:rPr lang="en-GB" baseline="0" dirty="0" smtClean="0"/>
              <a:t>If you are not going to make it to the contact session, your lecturers details will be sent to you and you need to contact them to let them know you are not going to make it.</a:t>
            </a:r>
          </a:p>
          <a:p>
            <a:pPr marL="0" indent="0">
              <a:buNone/>
            </a:pPr>
            <a:endParaRPr lang="en-GB" baseline="0" dirty="0" smtClean="0"/>
          </a:p>
          <a:p>
            <a:pPr marL="0" indent="0">
              <a:buNone/>
            </a:pPr>
            <a:r>
              <a:rPr lang="en-GB" baseline="0" dirty="0" smtClean="0"/>
              <a:t>If we need to reschedule or move the contact session your facilitator will send you a message to inform you of when the new date will be</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9</a:t>
            </a:fld>
            <a:endParaRPr lang="en-ZA" dirty="0"/>
          </a:p>
        </p:txBody>
      </p:sp>
    </p:spTree>
    <p:extLst>
      <p:ext uri="{BB962C8B-B14F-4D97-AF65-F5344CB8AC3E}">
        <p14:creationId xmlns:p14="http://schemas.microsoft.com/office/powerpoint/2010/main" val="1707066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400783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17836766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122758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61222765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154927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13720721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3901664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187840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28161107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787857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422133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37952078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2870397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35039703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307219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A74E8BB-E3FF-45BA-810A-096DD1A91D79}" type="datetimeFigureOut">
              <a:rPr lang="en-US" smtClean="0"/>
              <a:t>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671230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74E8BB-E3FF-45BA-810A-096DD1A91D79}" type="datetimeFigureOut">
              <a:rPr lang="en-US" smtClean="0"/>
              <a:t>2/7/2025</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47EA300-8402-4F04-8C06-9F44677B2FEA}" type="slidenum">
              <a:rPr lang="en-US" smtClean="0"/>
              <a:t>‹#›</a:t>
            </a:fld>
            <a:endParaRPr lang="en-US" dirty="0"/>
          </a:p>
        </p:txBody>
      </p:sp>
    </p:spTree>
    <p:extLst>
      <p:ext uri="{BB962C8B-B14F-4D97-AF65-F5344CB8AC3E}">
        <p14:creationId xmlns:p14="http://schemas.microsoft.com/office/powerpoint/2010/main" val="790140775"/>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 id="2147483880" r:id="rId12"/>
    <p:sldLayoutId id="2147483881" r:id="rId13"/>
    <p:sldLayoutId id="2147483882" r:id="rId14"/>
    <p:sldLayoutId id="2147483883" r:id="rId15"/>
    <p:sldLayoutId id="2147483884" r:id="rId16"/>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nambithi.openlearning@kzntvet.edu.z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nambithi.openlearning@kzntvet.edu.z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2" y="1905000"/>
            <a:ext cx="5826719" cy="164630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3">
            <a:schemeClr val="lt1"/>
          </a:lnRef>
          <a:fillRef idx="1">
            <a:schemeClr val="accent1"/>
          </a:fillRef>
          <a:effectRef idx="1">
            <a:schemeClr val="accent1"/>
          </a:effectRef>
          <a:fontRef idx="minor">
            <a:schemeClr val="lt1"/>
          </a:fontRef>
        </p:style>
        <p:txBody>
          <a:bodyPr>
            <a:normAutofit fontScale="90000"/>
          </a:bodyPr>
          <a:lstStyle/>
          <a:p>
            <a:pPr algn="ctr">
              <a:defRPr/>
            </a:pPr>
            <a:r>
              <a:rPr lang="en-ZA" b="1" dirty="0" smtClean="0">
                <a:effectLst>
                  <a:outerShdw blurRad="38100" dist="38100" dir="2700000" algn="tl">
                    <a:srgbClr val="000000">
                      <a:alpha val="43137"/>
                    </a:srgbClr>
                  </a:outerShdw>
                </a:effectLst>
                <a:latin typeface="Arial" pitchFamily="34" charset="0"/>
                <a:cs typeface="Arial" pitchFamily="34" charset="0"/>
              </a:rPr>
              <a:t>MNAMBITHI </a:t>
            </a:r>
            <a:br>
              <a:rPr lang="en-ZA" b="1" dirty="0" smtClean="0">
                <a:effectLst>
                  <a:outerShdw blurRad="38100" dist="38100" dir="2700000" algn="tl">
                    <a:srgbClr val="000000">
                      <a:alpha val="43137"/>
                    </a:srgbClr>
                  </a:outerShdw>
                </a:effectLst>
                <a:latin typeface="Arial" pitchFamily="34" charset="0"/>
                <a:cs typeface="Arial" pitchFamily="34" charset="0"/>
              </a:rPr>
            </a:br>
            <a:r>
              <a:rPr lang="en-ZA" b="1" dirty="0" smtClean="0">
                <a:effectLst>
                  <a:outerShdw blurRad="38100" dist="38100" dir="2700000" algn="tl">
                    <a:srgbClr val="000000">
                      <a:alpha val="43137"/>
                    </a:srgbClr>
                  </a:outerShdw>
                </a:effectLst>
                <a:latin typeface="Arial" pitchFamily="34" charset="0"/>
                <a:cs typeface="Arial" pitchFamily="34" charset="0"/>
              </a:rPr>
              <a:t>TVET COLLEGE</a:t>
            </a:r>
            <a:endParaRPr b="1" dirty="0">
              <a:effectLst>
                <a:outerShdw blurRad="38100" dist="38100" dir="2700000" algn="tl">
                  <a:srgbClr val="000000">
                    <a:alpha val="43137"/>
                  </a:srgbClr>
                </a:outerShdw>
              </a:effectLst>
              <a:latin typeface="Arial" pitchFamily="34" charset="0"/>
              <a:cs typeface="Arial" pitchFamily="34" charset="0"/>
            </a:endParaRPr>
          </a:p>
        </p:txBody>
      </p:sp>
      <p:sp>
        <p:nvSpPr>
          <p:cNvPr id="6146" name="Subtitle 2"/>
          <p:cNvSpPr>
            <a:spLocks noGrp="1"/>
          </p:cNvSpPr>
          <p:nvPr>
            <p:ph type="subTitle" idx="1"/>
          </p:nvPr>
        </p:nvSpPr>
        <p:spPr>
          <a:xfrm>
            <a:off x="1143001" y="3946628"/>
            <a:ext cx="6286500" cy="2411311"/>
          </a:xfrm>
        </p:spPr>
        <p:txBody>
          <a:bodyPr>
            <a:normAutofit/>
          </a:bodyPr>
          <a:lstStyle/>
          <a:p>
            <a:pPr eaLnBrk="1" hangingPunct="1"/>
            <a:r>
              <a:rPr lang="en-US" sz="3200" b="1" dirty="0">
                <a:latin typeface="Arial" charset="0"/>
                <a:cs typeface="Arial" charset="0"/>
              </a:rPr>
              <a:t>OPEN LEARNING</a:t>
            </a:r>
          </a:p>
          <a:p>
            <a:pPr eaLnBrk="1" hangingPunct="1"/>
            <a:r>
              <a:rPr lang="en-US" sz="3200" b="1" dirty="0" smtClean="0">
                <a:latin typeface="Arial" charset="0"/>
                <a:cs typeface="Arial" charset="0"/>
              </a:rPr>
              <a:t>2025</a:t>
            </a:r>
            <a:endParaRPr lang="en-US" sz="3200" b="1" dirty="0">
              <a:latin typeface="Arial" charset="0"/>
              <a:cs typeface="Arial" charset="0"/>
            </a:endParaRPr>
          </a:p>
          <a:p>
            <a:pPr eaLnBrk="1" hangingPunct="1"/>
            <a:r>
              <a:rPr lang="en-US" sz="3200" b="1" dirty="0" smtClean="0">
                <a:latin typeface="Arial" charset="0"/>
                <a:cs typeface="Arial" charset="0"/>
              </a:rPr>
              <a:t>INDUCTION PROGRAMME </a:t>
            </a:r>
            <a:r>
              <a:rPr lang="en-US" sz="3200" b="1" dirty="0" smtClean="0">
                <a:latin typeface="Arial" charset="0"/>
                <a:cs typeface="Arial" charset="0"/>
              </a:rPr>
              <a:t>Semester/Trimester 1 </a:t>
            </a:r>
            <a:endParaRPr lang="en-ZA" sz="3200" b="1" dirty="0">
              <a:latin typeface="Arial" charset="0"/>
              <a:cs typeface="Arial" charset="0"/>
            </a:endParaRPr>
          </a:p>
        </p:txBody>
      </p:sp>
      <p:sp>
        <p:nvSpPr>
          <p:cNvPr id="10" name="Slide Number Placeholder 9"/>
          <p:cNvSpPr>
            <a:spLocks noGrp="1"/>
          </p:cNvSpPr>
          <p:nvPr>
            <p:ph type="sldNum" sz="quarter" idx="12"/>
          </p:nvPr>
        </p:nvSpPr>
        <p:spPr>
          <a:xfrm>
            <a:off x="4286250" y="6215063"/>
            <a:ext cx="457200" cy="457200"/>
          </a:xfrm>
        </p:spPr>
        <p:txBody>
          <a:bodyPr/>
          <a:lstStyle/>
          <a:p>
            <a:pPr>
              <a:defRPr/>
            </a:pPr>
            <a:fld id="{13748BBD-0CCC-458F-8A78-EAFBDE891B63}" type="slidenum">
              <a:rPr lang="en-US">
                <a:latin typeface="Arial" pitchFamily="34" charset="0"/>
                <a:cs typeface="Arial" pitchFamily="34" charset="0"/>
              </a:rPr>
              <a:pPr>
                <a:defRPr/>
              </a:pPr>
              <a:t>1</a:t>
            </a:fld>
            <a:endParaRPr lang="en-US" dirty="0">
              <a:latin typeface="Arial" pitchFamily="34" charset="0"/>
              <a:cs typeface="Arial" pitchFamily="34" charset="0"/>
            </a:endParaRPr>
          </a:p>
        </p:txBody>
      </p:sp>
      <p:pic>
        <p:nvPicPr>
          <p:cNvPr id="616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300039"/>
            <a:ext cx="1223962" cy="114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2"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202694"/>
            <a:ext cx="3405147" cy="124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376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I get My assessments?	</a:t>
            </a:r>
            <a:endParaRPr lang="en-ZA" dirty="0"/>
          </a:p>
        </p:txBody>
      </p:sp>
      <p:sp>
        <p:nvSpPr>
          <p:cNvPr id="3" name="Content Placeholder 2"/>
          <p:cNvSpPr>
            <a:spLocks noGrp="1"/>
          </p:cNvSpPr>
          <p:nvPr>
            <p:ph idx="1"/>
          </p:nvPr>
        </p:nvSpPr>
        <p:spPr>
          <a:xfrm>
            <a:off x="609599" y="1600201"/>
            <a:ext cx="6347714" cy="2362200"/>
          </a:xfrm>
        </p:spPr>
        <p:txBody>
          <a:bodyPr/>
          <a:lstStyle/>
          <a:p>
            <a:r>
              <a:rPr lang="en-GB" dirty="0" smtClean="0"/>
              <a:t>We will upload the assessments on the student portal at least TWO weeks before the due date to allow you time to research and prepare for them. </a:t>
            </a:r>
          </a:p>
          <a:p>
            <a:r>
              <a:rPr lang="en-GB" dirty="0" smtClean="0"/>
              <a:t>The due date for an assessment is indicated at the bottom right in the contact session schedule. </a:t>
            </a:r>
            <a:endParaRPr lang="en-ZA" dirty="0"/>
          </a:p>
        </p:txBody>
      </p:sp>
      <p:sp>
        <p:nvSpPr>
          <p:cNvPr id="4" name="Title 1"/>
          <p:cNvSpPr txBox="1">
            <a:spLocks/>
          </p:cNvSpPr>
          <p:nvPr/>
        </p:nvSpPr>
        <p:spPr>
          <a:xfrm>
            <a:off x="838200" y="3962403"/>
            <a:ext cx="7162800" cy="838199"/>
          </a:xfrm>
          <a:prstGeom prst="rect">
            <a:avLst/>
          </a:prstGeom>
        </p:spPr>
        <p:txBody>
          <a:bodyPr vert="horz" lIns="91440" tIns="45720" rIns="91440" bIns="45720" rtlCol="0" anchor="t">
            <a:normAutofit fontScale="92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How do I SUBMIT my assessments?	</a:t>
            </a:r>
            <a:endParaRPr lang="en-ZA" dirty="0"/>
          </a:p>
        </p:txBody>
      </p:sp>
      <p:sp>
        <p:nvSpPr>
          <p:cNvPr id="5" name="Content Placeholder 2"/>
          <p:cNvSpPr txBox="1">
            <a:spLocks/>
          </p:cNvSpPr>
          <p:nvPr/>
        </p:nvSpPr>
        <p:spPr>
          <a:xfrm>
            <a:off x="838200" y="4495800"/>
            <a:ext cx="6347714" cy="2057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dirty="0"/>
              <a:t>ALL assessments must have a student cover page attached to them. With the correct subject, level </a:t>
            </a:r>
            <a:r>
              <a:rPr lang="en-GB" dirty="0" smtClean="0"/>
              <a:t>etc. </a:t>
            </a:r>
            <a:r>
              <a:rPr lang="en-GB" dirty="0"/>
              <a:t>on the cover page</a:t>
            </a:r>
          </a:p>
          <a:p>
            <a:r>
              <a:rPr lang="en-GB" dirty="0"/>
              <a:t>Save them as a PDF document;</a:t>
            </a:r>
          </a:p>
          <a:p>
            <a:r>
              <a:rPr lang="en-GB" dirty="0" smtClean="0"/>
              <a:t>Upload them on student portal under correct subject registered for.</a:t>
            </a:r>
            <a:endParaRPr lang="en-GB" dirty="0"/>
          </a:p>
        </p:txBody>
      </p:sp>
    </p:spTree>
    <p:extLst>
      <p:ext uri="{BB962C8B-B14F-4D97-AF65-F5344CB8AC3E}">
        <p14:creationId xmlns:p14="http://schemas.microsoft.com/office/powerpoint/2010/main" val="2838348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3" cy="685800"/>
          </a:xfrm>
        </p:spPr>
        <p:txBody>
          <a:bodyPr>
            <a:normAutofit/>
          </a:bodyPr>
          <a:lstStyle/>
          <a:p>
            <a:r>
              <a:rPr lang="en-GB" dirty="0" smtClean="0"/>
              <a:t>INTERNAL EXAMINATIONS</a:t>
            </a:r>
            <a:endParaRPr lang="en-ZA" dirty="0"/>
          </a:p>
        </p:txBody>
      </p:sp>
      <p:sp>
        <p:nvSpPr>
          <p:cNvPr id="3" name="Content Placeholder 2"/>
          <p:cNvSpPr>
            <a:spLocks noGrp="1"/>
          </p:cNvSpPr>
          <p:nvPr>
            <p:ph idx="1"/>
          </p:nvPr>
        </p:nvSpPr>
        <p:spPr>
          <a:xfrm>
            <a:off x="609598" y="1676402"/>
            <a:ext cx="7696201" cy="4364963"/>
          </a:xfrm>
        </p:spPr>
        <p:txBody>
          <a:bodyPr/>
          <a:lstStyle/>
          <a:p>
            <a:r>
              <a:rPr lang="en-GB" dirty="0" smtClean="0"/>
              <a:t>The internal examination will be written at the Ladysmith Campus.  The timetable will be loaded on the portal.</a:t>
            </a:r>
          </a:p>
          <a:p>
            <a:r>
              <a:rPr lang="en-GB" dirty="0" smtClean="0"/>
              <a:t>The duration for the internal examination is TWO hours per subject.</a:t>
            </a:r>
          </a:p>
          <a:p>
            <a:pPr marL="0" indent="0">
              <a:buNone/>
            </a:pPr>
            <a:endParaRPr lang="en-GB" strike="sngStrike" dirty="0"/>
          </a:p>
          <a:p>
            <a:pPr marL="0" indent="0">
              <a:buNone/>
            </a:pPr>
            <a:r>
              <a:rPr lang="en-GB" sz="2400" b="1" dirty="0" smtClean="0"/>
              <a:t>It is your responsibility </a:t>
            </a:r>
            <a:r>
              <a:rPr lang="en-GB" sz="2400" b="1" dirty="0"/>
              <a:t>to inform the open learning admin of any clashes immediately so that we can try and accommodate you.</a:t>
            </a:r>
            <a:endParaRPr lang="en-ZA" sz="2400" b="1" dirty="0"/>
          </a:p>
        </p:txBody>
      </p:sp>
    </p:spTree>
    <p:extLst>
      <p:ext uri="{BB962C8B-B14F-4D97-AF65-F5344CB8AC3E}">
        <p14:creationId xmlns:p14="http://schemas.microsoft.com/office/powerpoint/2010/main" val="33909532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DEREGISTRATION</a:t>
            </a:r>
            <a:endParaRPr lang="en-ZA" dirty="0"/>
          </a:p>
        </p:txBody>
      </p:sp>
      <p:sp>
        <p:nvSpPr>
          <p:cNvPr id="3" name="Content Placeholder 2"/>
          <p:cNvSpPr>
            <a:spLocks noGrp="1"/>
          </p:cNvSpPr>
          <p:nvPr>
            <p:ph idx="1"/>
          </p:nvPr>
        </p:nvSpPr>
        <p:spPr>
          <a:xfrm>
            <a:off x="609600" y="1524002"/>
            <a:ext cx="6553201" cy="4517363"/>
          </a:xfrm>
        </p:spPr>
        <p:txBody>
          <a:bodyPr>
            <a:normAutofit/>
          </a:bodyPr>
          <a:lstStyle/>
          <a:p>
            <a:r>
              <a:rPr lang="en-GB" sz="2000" dirty="0"/>
              <a:t>If for whatever reason you cannot continue with the open learning programme you will have to deregister:</a:t>
            </a:r>
          </a:p>
          <a:p>
            <a:r>
              <a:rPr lang="en-GB" sz="2000" dirty="0"/>
              <a:t>This will ensure that you are not charged for the whole semester/trimester </a:t>
            </a:r>
          </a:p>
          <a:p>
            <a:r>
              <a:rPr lang="en-GB" sz="2000" dirty="0"/>
              <a:t>You can only deregister if you have not submitted any assignments.</a:t>
            </a:r>
          </a:p>
          <a:p>
            <a:r>
              <a:rPr lang="en-GB" sz="2000" dirty="0"/>
              <a:t>Contact the open learning Admin team and complete the deregistration form and submit the documentation.</a:t>
            </a:r>
          </a:p>
        </p:txBody>
      </p:sp>
    </p:spTree>
    <p:extLst>
      <p:ext uri="{BB962C8B-B14F-4D97-AF65-F5344CB8AC3E}">
        <p14:creationId xmlns:p14="http://schemas.microsoft.com/office/powerpoint/2010/main" val="19820037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lodge a complaint:</a:t>
            </a:r>
            <a:endParaRPr lang="en-ZA" dirty="0"/>
          </a:p>
        </p:txBody>
      </p:sp>
      <p:sp>
        <p:nvSpPr>
          <p:cNvPr id="3" name="Content Placeholder 2"/>
          <p:cNvSpPr>
            <a:spLocks noGrp="1"/>
          </p:cNvSpPr>
          <p:nvPr>
            <p:ph idx="1"/>
          </p:nvPr>
        </p:nvSpPr>
        <p:spPr>
          <a:xfrm>
            <a:off x="609600" y="1447802"/>
            <a:ext cx="6553201" cy="4593563"/>
          </a:xfrm>
        </p:spPr>
        <p:txBody>
          <a:bodyPr/>
          <a:lstStyle/>
          <a:p>
            <a:r>
              <a:rPr lang="en-GB" dirty="0" smtClean="0"/>
              <a:t>Complaints are taken very seriously and we appreciate the feedback from you the students.</a:t>
            </a:r>
          </a:p>
          <a:p>
            <a:pPr marL="0" indent="0">
              <a:buNone/>
            </a:pPr>
            <a:r>
              <a:rPr lang="en-GB" dirty="0" smtClean="0"/>
              <a:t>VALID COMPLAINTS</a:t>
            </a:r>
          </a:p>
          <a:p>
            <a:r>
              <a:rPr lang="en-GB" dirty="0" smtClean="0"/>
              <a:t>Facilitators not arriving/logging on for a contact session.</a:t>
            </a:r>
          </a:p>
          <a:p>
            <a:r>
              <a:rPr lang="en-GB" dirty="0" smtClean="0"/>
              <a:t>Assessments not covered in the text book.</a:t>
            </a:r>
          </a:p>
          <a:p>
            <a:pPr marL="0" indent="0">
              <a:buNone/>
            </a:pPr>
            <a:endParaRPr lang="en-GB" dirty="0"/>
          </a:p>
          <a:p>
            <a:pPr marL="0" indent="0">
              <a:buNone/>
            </a:pPr>
            <a:r>
              <a:rPr lang="en-GB" sz="2400" b="1" dirty="0"/>
              <a:t>Lodging a complaint:</a:t>
            </a:r>
            <a:endParaRPr lang="en-GB" sz="2400" dirty="0"/>
          </a:p>
          <a:p>
            <a:r>
              <a:rPr lang="en-GB" dirty="0" smtClean="0"/>
              <a:t>all complaints need to be in writing so send an email to:  </a:t>
            </a:r>
            <a:r>
              <a:rPr lang="en-GB" dirty="0" smtClean="0">
                <a:hlinkClick r:id="rId3"/>
              </a:rPr>
              <a:t>mnambithi.openlearning@kzntvet.edu.za</a:t>
            </a:r>
            <a:r>
              <a:rPr lang="en-GB" dirty="0" smtClean="0"/>
              <a:t> </a:t>
            </a:r>
            <a:endParaRPr lang="en-ZA" sz="2000" dirty="0"/>
          </a:p>
        </p:txBody>
      </p:sp>
    </p:spTree>
    <p:extLst>
      <p:ext uri="{BB962C8B-B14F-4D97-AF65-F5344CB8AC3E}">
        <p14:creationId xmlns:p14="http://schemas.microsoft.com/office/powerpoint/2010/main" val="39983494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2438400"/>
            <a:ext cx="6347713" cy="1320800"/>
          </a:xfrm>
        </p:spPr>
        <p:txBody>
          <a:bodyPr>
            <a:normAutofit/>
          </a:bodyPr>
          <a:lstStyle/>
          <a:p>
            <a:r>
              <a:rPr lang="en-GB" dirty="0" smtClean="0"/>
              <a:t>Questions and Answer session</a:t>
            </a:r>
            <a:endParaRPr lang="en-ZA" dirty="0"/>
          </a:p>
        </p:txBody>
      </p:sp>
    </p:spTree>
    <p:extLst>
      <p:ext uri="{BB962C8B-B14F-4D97-AF65-F5344CB8AC3E}">
        <p14:creationId xmlns:p14="http://schemas.microsoft.com/office/powerpoint/2010/main" val="172095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Introduction to Open Learning</a:t>
            </a:r>
            <a:endParaRPr lang="en-ZA" dirty="0"/>
          </a:p>
        </p:txBody>
      </p:sp>
      <p:sp>
        <p:nvSpPr>
          <p:cNvPr id="3" name="Content Placeholder 2"/>
          <p:cNvSpPr>
            <a:spLocks noGrp="1"/>
          </p:cNvSpPr>
          <p:nvPr>
            <p:ph idx="1"/>
          </p:nvPr>
        </p:nvSpPr>
        <p:spPr/>
        <p:txBody>
          <a:bodyPr>
            <a:normAutofit/>
          </a:bodyPr>
          <a:lstStyle/>
          <a:p>
            <a:r>
              <a:rPr lang="en-ZA" dirty="0" smtClean="0"/>
              <a:t>The Open Learning is a blended learning programme to assist students who are:</a:t>
            </a:r>
          </a:p>
          <a:p>
            <a:pPr lvl="1"/>
            <a:r>
              <a:rPr lang="en-ZA" dirty="0" smtClean="0"/>
              <a:t>Wanting to study while being employed</a:t>
            </a:r>
          </a:p>
          <a:p>
            <a:pPr lvl="1"/>
            <a:r>
              <a:rPr lang="en-ZA" dirty="0" smtClean="0"/>
              <a:t>Needing to finish up outstanding subjects and cannot register on campus</a:t>
            </a:r>
          </a:p>
          <a:p>
            <a:pPr indent="-285750"/>
            <a:r>
              <a:rPr lang="en-ZA" dirty="0" smtClean="0"/>
              <a:t>Computers/laptops are essential for attending the contact sessions which are either virtual for theory subjects or face-to-face for the practical subjects.</a:t>
            </a:r>
          </a:p>
          <a:p>
            <a:pPr indent="-285750"/>
            <a:r>
              <a:rPr lang="en-ZA" dirty="0" smtClean="0"/>
              <a:t>Mnambithi TVET provides free student </a:t>
            </a:r>
            <a:r>
              <a:rPr lang="en-ZA" dirty="0" err="1" smtClean="0"/>
              <a:t>WiFi</a:t>
            </a:r>
            <a:r>
              <a:rPr lang="en-ZA" dirty="0" smtClean="0"/>
              <a:t> on the campuses to assist enrolled students in attending/sending/receiving assignments etc. </a:t>
            </a:r>
            <a:endParaRPr lang="en-ZA" dirty="0"/>
          </a:p>
          <a:p>
            <a:pPr marL="57150" indent="0">
              <a:buNone/>
            </a:pPr>
            <a:endParaRPr lang="en-ZA" dirty="0" smtClean="0"/>
          </a:p>
        </p:txBody>
      </p:sp>
    </p:spTree>
    <p:extLst>
      <p:ext uri="{BB962C8B-B14F-4D97-AF65-F5344CB8AC3E}">
        <p14:creationId xmlns:p14="http://schemas.microsoft.com/office/powerpoint/2010/main" val="1304172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STUDENTS GUIDE</a:t>
            </a:r>
            <a:endParaRPr lang="en-ZA" dirty="0"/>
          </a:p>
        </p:txBody>
      </p:sp>
      <p:sp>
        <p:nvSpPr>
          <p:cNvPr id="3" name="Content Placeholder 2"/>
          <p:cNvSpPr>
            <a:spLocks noGrp="1"/>
          </p:cNvSpPr>
          <p:nvPr>
            <p:ph idx="1"/>
          </p:nvPr>
        </p:nvSpPr>
        <p:spPr>
          <a:xfrm>
            <a:off x="609599" y="1447800"/>
            <a:ext cx="3886202" cy="4953000"/>
          </a:xfrm>
        </p:spPr>
        <p:txBody>
          <a:bodyPr>
            <a:normAutofit/>
          </a:bodyPr>
          <a:lstStyle/>
          <a:p>
            <a:pPr marL="0" indent="0">
              <a:buNone/>
            </a:pPr>
            <a:r>
              <a:rPr lang="en-ZA" b="1" dirty="0" smtClean="0"/>
              <a:t>IMPORTANT POINTS:</a:t>
            </a:r>
          </a:p>
          <a:p>
            <a:pPr marL="0" indent="0">
              <a:buNone/>
            </a:pPr>
            <a:endParaRPr lang="en-ZA" b="1" dirty="0" smtClean="0"/>
          </a:p>
          <a:p>
            <a:r>
              <a:rPr lang="en-ZA" b="1" dirty="0" smtClean="0"/>
              <a:t>Students guide highlights the procedures you need to follow as an open learning student</a:t>
            </a:r>
          </a:p>
          <a:p>
            <a:r>
              <a:rPr lang="en-ZA" b="1" dirty="0" smtClean="0"/>
              <a:t>Do not hand in your assignments to your facilitators </a:t>
            </a:r>
          </a:p>
          <a:p>
            <a:r>
              <a:rPr lang="en-ZA" b="1" dirty="0"/>
              <a:t>4</a:t>
            </a:r>
            <a:r>
              <a:rPr lang="en-ZA" b="1" dirty="0" smtClean="0"/>
              <a:t> </a:t>
            </a:r>
            <a:r>
              <a:rPr lang="en-ZA" b="1" dirty="0" smtClean="0"/>
              <a:t>contact sessions of 1 hour for theory subjects (virtual)</a:t>
            </a:r>
          </a:p>
          <a:p>
            <a:r>
              <a:rPr lang="en-ZA" b="1" dirty="0"/>
              <a:t>4</a:t>
            </a:r>
            <a:r>
              <a:rPr lang="en-ZA" b="1" dirty="0" smtClean="0"/>
              <a:t> </a:t>
            </a:r>
            <a:r>
              <a:rPr lang="en-ZA" b="1" dirty="0" smtClean="0"/>
              <a:t>contact sessions of 2 hours for practical subjects</a:t>
            </a:r>
            <a:endParaRPr lang="en-ZA" b="1" dirty="0"/>
          </a:p>
        </p:txBody>
      </p:sp>
      <p:pic>
        <p:nvPicPr>
          <p:cNvPr id="4" name="Picture 3"/>
          <p:cNvPicPr>
            <a:picLocks noChangeAspect="1"/>
          </p:cNvPicPr>
          <p:nvPr/>
        </p:nvPicPr>
        <p:blipFill>
          <a:blip r:embed="rId3"/>
          <a:stretch>
            <a:fillRect/>
          </a:stretch>
        </p:blipFill>
        <p:spPr>
          <a:xfrm>
            <a:off x="4724400" y="25401"/>
            <a:ext cx="4343400" cy="5461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13306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3" cy="762000"/>
          </a:xfrm>
        </p:spPr>
        <p:txBody>
          <a:bodyPr/>
          <a:lstStyle/>
          <a:p>
            <a:r>
              <a:rPr lang="en-GB" dirty="0"/>
              <a:t>A</a:t>
            </a:r>
            <a:r>
              <a:rPr lang="en-GB" dirty="0" smtClean="0"/>
              <a:t>ssessments</a:t>
            </a:r>
            <a:endParaRPr lang="en-ZA" dirty="0"/>
          </a:p>
        </p:txBody>
      </p:sp>
      <p:sp>
        <p:nvSpPr>
          <p:cNvPr id="3" name="Content Placeholder 2"/>
          <p:cNvSpPr>
            <a:spLocks noGrp="1"/>
          </p:cNvSpPr>
          <p:nvPr>
            <p:ph idx="1"/>
          </p:nvPr>
        </p:nvSpPr>
        <p:spPr>
          <a:xfrm>
            <a:off x="609599" y="1600202"/>
            <a:ext cx="6347714" cy="4441163"/>
          </a:xfrm>
        </p:spPr>
        <p:txBody>
          <a:bodyPr>
            <a:normAutofit/>
          </a:bodyPr>
          <a:lstStyle/>
          <a:p>
            <a:r>
              <a:rPr lang="en-GB" dirty="0" smtClean="0"/>
              <a:t>Semester programs:</a:t>
            </a:r>
          </a:p>
          <a:p>
            <a:pPr marL="400050" lvl="1" indent="0">
              <a:buNone/>
            </a:pPr>
            <a:r>
              <a:rPr lang="en-GB" dirty="0"/>
              <a:t>	</a:t>
            </a:r>
            <a:r>
              <a:rPr lang="en-GB" dirty="0" smtClean="0"/>
              <a:t>2 Assessments and 1 internal examination make up your year mark (ICASS)</a:t>
            </a:r>
          </a:p>
          <a:p>
            <a:pPr marL="400050" lvl="1" indent="0">
              <a:buNone/>
            </a:pPr>
            <a:r>
              <a:rPr lang="en-GB" b="1" dirty="0" smtClean="0"/>
              <a:t>To qualify to write the internal Examination you have to have completed both assessments</a:t>
            </a:r>
            <a:endParaRPr lang="en-GB" b="1" dirty="0"/>
          </a:p>
          <a:p>
            <a:r>
              <a:rPr lang="en-GB" dirty="0" smtClean="0"/>
              <a:t>Trimester programmes:</a:t>
            </a:r>
          </a:p>
          <a:p>
            <a:pPr marL="0" indent="0">
              <a:buNone/>
            </a:pPr>
            <a:r>
              <a:rPr lang="en-GB" dirty="0" smtClean="0"/>
              <a:t>	2 Assessments make up your year mark (ICASS)</a:t>
            </a:r>
          </a:p>
          <a:p>
            <a:pPr>
              <a:buFont typeface="Wingdings" panose="05000000000000000000" pitchFamily="2" charset="2"/>
              <a:buChar char="Ø"/>
            </a:pPr>
            <a:r>
              <a:rPr lang="en-GB" dirty="0" smtClean="0"/>
              <a:t>Inform the Open Learning admin via email:  </a:t>
            </a:r>
            <a:r>
              <a:rPr lang="en-GB" dirty="0" smtClean="0">
                <a:hlinkClick r:id="rId3"/>
              </a:rPr>
              <a:t>mnambithi.openlearning@kzntvet.edu.za</a:t>
            </a:r>
            <a:r>
              <a:rPr lang="en-GB" dirty="0" smtClean="0"/>
              <a:t> and include the reason you will not be meeting the deadline.</a:t>
            </a:r>
          </a:p>
          <a:p>
            <a:pPr lvl="1"/>
            <a:endParaRPr lang="en-ZA" dirty="0"/>
          </a:p>
        </p:txBody>
      </p:sp>
    </p:spTree>
    <p:extLst>
      <p:ext uri="{BB962C8B-B14F-4D97-AF65-F5344CB8AC3E}">
        <p14:creationId xmlns:p14="http://schemas.microsoft.com/office/powerpoint/2010/main" val="2074616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you need to succeed?</a:t>
            </a:r>
            <a:endParaRPr lang="en-ZA" dirty="0"/>
          </a:p>
        </p:txBody>
      </p:sp>
      <p:sp>
        <p:nvSpPr>
          <p:cNvPr id="3" name="Content Placeholder 2"/>
          <p:cNvSpPr>
            <a:spLocks noGrp="1"/>
          </p:cNvSpPr>
          <p:nvPr>
            <p:ph idx="1"/>
          </p:nvPr>
        </p:nvSpPr>
        <p:spPr/>
        <p:txBody>
          <a:bodyPr/>
          <a:lstStyle/>
          <a:p>
            <a:r>
              <a:rPr lang="en-GB" dirty="0" smtClean="0"/>
              <a:t>Resources:</a:t>
            </a:r>
          </a:p>
          <a:p>
            <a:pPr lvl="1"/>
            <a:r>
              <a:rPr lang="en-GB" dirty="0" smtClean="0"/>
              <a:t>The internet! Research is an important part of self-study please use the internet to research assessments etc.</a:t>
            </a:r>
          </a:p>
          <a:p>
            <a:pPr lvl="1"/>
            <a:r>
              <a:rPr lang="en-GB" dirty="0" smtClean="0"/>
              <a:t>Text books</a:t>
            </a:r>
            <a:r>
              <a:rPr lang="en-ZA" dirty="0" smtClean="0"/>
              <a:t> – issued once registration is completed.</a:t>
            </a:r>
          </a:p>
          <a:p>
            <a:pPr lvl="1"/>
            <a:r>
              <a:rPr lang="en-GB" dirty="0" smtClean="0"/>
              <a:t>You-tube for practical subjects there are hundreds of videos uploaded on you tube that you can view to assist you with difficult concepts. </a:t>
            </a:r>
          </a:p>
        </p:txBody>
      </p:sp>
    </p:spTree>
    <p:extLst>
      <p:ext uri="{BB962C8B-B14F-4D97-AF65-F5344CB8AC3E}">
        <p14:creationId xmlns:p14="http://schemas.microsoft.com/office/powerpoint/2010/main" val="2858872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Assignments:</a:t>
            </a:r>
            <a:endParaRPr lang="en-ZA" dirty="0"/>
          </a:p>
        </p:txBody>
      </p:sp>
      <p:sp>
        <p:nvSpPr>
          <p:cNvPr id="3" name="Content Placeholder 2"/>
          <p:cNvSpPr>
            <a:spLocks noGrp="1"/>
          </p:cNvSpPr>
          <p:nvPr>
            <p:ph idx="1"/>
          </p:nvPr>
        </p:nvSpPr>
        <p:spPr>
          <a:xfrm>
            <a:off x="609598" y="1246556"/>
            <a:ext cx="7086602" cy="4794809"/>
          </a:xfrm>
        </p:spPr>
        <p:txBody>
          <a:bodyPr>
            <a:normAutofit/>
          </a:bodyPr>
          <a:lstStyle/>
          <a:p>
            <a:pPr marL="0" indent="0">
              <a:buNone/>
            </a:pPr>
            <a:r>
              <a:rPr lang="en-ZA" dirty="0" smtClean="0"/>
              <a:t>The ICASS (year mark is generated by                             submitting:</a:t>
            </a:r>
          </a:p>
          <a:p>
            <a:r>
              <a:rPr lang="en-ZA" dirty="0" smtClean="0"/>
              <a:t>2 Assessments</a:t>
            </a:r>
          </a:p>
          <a:p>
            <a:r>
              <a:rPr lang="en-ZA" dirty="0" smtClean="0"/>
              <a:t>1 Internal examination</a:t>
            </a:r>
          </a:p>
          <a:p>
            <a:pPr marL="0" indent="0">
              <a:buNone/>
            </a:pPr>
            <a:endParaRPr lang="en-ZA" dirty="0"/>
          </a:p>
          <a:p>
            <a:pPr marL="0" indent="0">
              <a:buNone/>
            </a:pPr>
            <a:r>
              <a:rPr lang="en-ZA" dirty="0" smtClean="0"/>
              <a:t>Trimester:</a:t>
            </a:r>
          </a:p>
          <a:p>
            <a:r>
              <a:rPr lang="en-ZA" dirty="0" smtClean="0"/>
              <a:t>2 Assessments</a:t>
            </a:r>
            <a:endParaRPr lang="en-GB" dirty="0"/>
          </a:p>
          <a:p>
            <a:pPr marL="0" indent="0">
              <a:buNone/>
            </a:pPr>
            <a:r>
              <a:rPr lang="en-GB" dirty="0" smtClean="0"/>
              <a:t>The due dates for the assessments are in</a:t>
            </a:r>
          </a:p>
          <a:p>
            <a:pPr marL="0" indent="0">
              <a:buNone/>
            </a:pPr>
            <a:r>
              <a:rPr lang="en-GB" dirty="0" smtClean="0"/>
              <a:t>the updated schedules that were emailed/ </a:t>
            </a:r>
          </a:p>
          <a:p>
            <a:pPr marL="0" indent="0">
              <a:buNone/>
            </a:pPr>
            <a:r>
              <a:rPr lang="en-GB" dirty="0" smtClean="0"/>
              <a:t>Student Portal to you</a:t>
            </a:r>
            <a:r>
              <a:rPr lang="en-GB" strike="sngStrike" dirty="0" smtClean="0"/>
              <a:t>.</a:t>
            </a:r>
            <a:endParaRPr lang="en-ZA" strike="sngStrike" dirty="0"/>
          </a:p>
        </p:txBody>
      </p:sp>
      <p:pic>
        <p:nvPicPr>
          <p:cNvPr id="5" name="Picture 4"/>
          <p:cNvPicPr>
            <a:picLocks noChangeAspect="1"/>
          </p:cNvPicPr>
          <p:nvPr/>
        </p:nvPicPr>
        <p:blipFill>
          <a:blip r:embed="rId3"/>
          <a:stretch>
            <a:fillRect/>
          </a:stretch>
        </p:blipFill>
        <p:spPr>
          <a:xfrm>
            <a:off x="5276151" y="1246554"/>
            <a:ext cx="3362325" cy="45529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16837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96415"/>
            <a:ext cx="6347713" cy="1320800"/>
          </a:xfrm>
        </p:spPr>
        <p:txBody>
          <a:bodyPr>
            <a:normAutofit/>
          </a:bodyPr>
          <a:lstStyle/>
          <a:p>
            <a:r>
              <a:rPr lang="en-ZA" dirty="0" smtClean="0"/>
              <a:t>ICASS &amp; SUB MINIMUM REQUIREMENTS</a:t>
            </a:r>
            <a:endParaRPr lang="en-ZA" dirty="0"/>
          </a:p>
        </p:txBody>
      </p:sp>
      <p:sp>
        <p:nvSpPr>
          <p:cNvPr id="3" name="Content Placeholder 2"/>
          <p:cNvSpPr>
            <a:spLocks noGrp="1"/>
          </p:cNvSpPr>
          <p:nvPr>
            <p:ph idx="1"/>
          </p:nvPr>
        </p:nvSpPr>
        <p:spPr>
          <a:xfrm>
            <a:off x="609599" y="1717215"/>
            <a:ext cx="6347714" cy="4683587"/>
          </a:xfrm>
        </p:spPr>
        <p:txBody>
          <a:bodyPr>
            <a:normAutofit/>
          </a:bodyPr>
          <a:lstStyle/>
          <a:p>
            <a:r>
              <a:rPr lang="en-ZA" dirty="0" smtClean="0"/>
              <a:t>ICASS </a:t>
            </a:r>
          </a:p>
          <a:p>
            <a:pPr marL="400050" lvl="1" indent="0">
              <a:buNone/>
            </a:pPr>
            <a:r>
              <a:rPr lang="en-ZA" dirty="0" smtClean="0"/>
              <a:t>The pass mark for your subjects is </a:t>
            </a:r>
            <a:r>
              <a:rPr lang="en-ZA" b="1" dirty="0" smtClean="0"/>
              <a:t>40%</a:t>
            </a:r>
            <a:r>
              <a:rPr lang="en-ZA" dirty="0" smtClean="0"/>
              <a:t> you must have a year mark that is a pass for you to be eligible to write the national examination (sub minimum requirement)</a:t>
            </a:r>
          </a:p>
          <a:p>
            <a:pPr marL="685800" lvl="1"/>
            <a:r>
              <a:rPr lang="en-ZA" dirty="0" smtClean="0"/>
              <a:t>ICASS WEIGHTINGS</a:t>
            </a:r>
          </a:p>
          <a:p>
            <a:pPr marL="400050" lvl="1" indent="0">
              <a:buNone/>
            </a:pPr>
            <a:r>
              <a:rPr lang="en-ZA" dirty="0" smtClean="0"/>
              <a:t>Assessment 1:  20%</a:t>
            </a:r>
          </a:p>
          <a:p>
            <a:pPr marL="400050" lvl="1" indent="0">
              <a:buNone/>
            </a:pPr>
            <a:r>
              <a:rPr lang="en-ZA" dirty="0" smtClean="0"/>
              <a:t>Assessment 2:	30%                         40% of Final Mark</a:t>
            </a:r>
          </a:p>
          <a:p>
            <a:pPr marL="400050" lvl="1" indent="0">
              <a:buNone/>
            </a:pPr>
            <a:r>
              <a:rPr lang="en-ZA" dirty="0" smtClean="0"/>
              <a:t>Internal Examination:  50%</a:t>
            </a:r>
          </a:p>
          <a:p>
            <a:pPr marL="400050" lvl="1" indent="0">
              <a:buNone/>
            </a:pPr>
            <a:r>
              <a:rPr lang="en-ZA" dirty="0" smtClean="0"/>
              <a:t>National Examination		         60% of Final Mark</a:t>
            </a:r>
            <a:endParaRPr lang="en-ZA" dirty="0"/>
          </a:p>
          <a:p>
            <a:pPr marL="685800" lvl="1"/>
            <a:r>
              <a:rPr lang="en-GB" dirty="0" smtClean="0"/>
              <a:t>TRIMESTER</a:t>
            </a:r>
          </a:p>
          <a:p>
            <a:pPr marL="400050" lvl="1" indent="0">
              <a:buNone/>
            </a:pPr>
            <a:r>
              <a:rPr lang="en-GB" dirty="0" smtClean="0"/>
              <a:t>Assessment 1:  30%</a:t>
            </a:r>
          </a:p>
          <a:p>
            <a:pPr marL="400050" lvl="1" indent="0">
              <a:buNone/>
            </a:pPr>
            <a:r>
              <a:rPr lang="en-GB" dirty="0" smtClean="0"/>
              <a:t>Assessment 2:  70 %</a:t>
            </a:r>
          </a:p>
          <a:p>
            <a:pPr marL="400050" lvl="1" indent="0">
              <a:buNone/>
            </a:pPr>
            <a:r>
              <a:rPr lang="en-GB" dirty="0" smtClean="0"/>
              <a:t>National Examination:             50 %</a:t>
            </a:r>
            <a:endParaRPr lang="en-ZA" dirty="0" smtClean="0"/>
          </a:p>
        </p:txBody>
      </p:sp>
      <p:sp>
        <p:nvSpPr>
          <p:cNvPr id="4" name="Right Brace 3"/>
          <p:cNvSpPr/>
          <p:nvPr/>
        </p:nvSpPr>
        <p:spPr>
          <a:xfrm>
            <a:off x="3886200" y="3657600"/>
            <a:ext cx="228600" cy="1066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5" name="Right Brace 4"/>
          <p:cNvSpPr/>
          <p:nvPr/>
        </p:nvSpPr>
        <p:spPr>
          <a:xfrm>
            <a:off x="3276602" y="5105400"/>
            <a:ext cx="45719" cy="762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7" name="TextBox 6"/>
          <p:cNvSpPr txBox="1"/>
          <p:nvPr/>
        </p:nvSpPr>
        <p:spPr>
          <a:xfrm>
            <a:off x="3812763" y="5301734"/>
            <a:ext cx="1066800" cy="369332"/>
          </a:xfrm>
          <a:prstGeom prst="rect">
            <a:avLst/>
          </a:prstGeom>
          <a:noFill/>
        </p:spPr>
        <p:txBody>
          <a:bodyPr wrap="square" rtlCol="0">
            <a:spAutoFit/>
          </a:bodyPr>
          <a:lstStyle/>
          <a:p>
            <a:r>
              <a:rPr lang="en-GB" dirty="0"/>
              <a:t>50 %</a:t>
            </a:r>
            <a:endParaRPr lang="en-ZA" dirty="0"/>
          </a:p>
        </p:txBody>
      </p:sp>
    </p:spTree>
    <p:extLst>
      <p:ext uri="{BB962C8B-B14F-4D97-AF65-F5344CB8AC3E}">
        <p14:creationId xmlns:p14="http://schemas.microsoft.com/office/powerpoint/2010/main" val="415787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85800"/>
            <a:ext cx="6347714" cy="566738"/>
          </a:xfrm>
        </p:spPr>
        <p:txBody>
          <a:bodyPr>
            <a:normAutofit fontScale="90000"/>
          </a:bodyPr>
          <a:lstStyle/>
          <a:p>
            <a:r>
              <a:rPr lang="en-GB" dirty="0" smtClean="0"/>
              <a:t>WHAT HAPPENS IF I FAIL MY ICASS/YEAR MARK</a:t>
            </a:r>
            <a:endParaRPr lang="en-ZA" dirty="0"/>
          </a:p>
        </p:txBody>
      </p:sp>
      <p:sp>
        <p:nvSpPr>
          <p:cNvPr id="4" name="Text Placeholder 3"/>
          <p:cNvSpPr>
            <a:spLocks noGrp="1"/>
          </p:cNvSpPr>
          <p:nvPr>
            <p:ph type="body" sz="half" idx="2"/>
          </p:nvPr>
        </p:nvSpPr>
        <p:spPr>
          <a:xfrm>
            <a:off x="609599" y="1524001"/>
            <a:ext cx="6347714" cy="2362199"/>
          </a:xfrm>
        </p:spPr>
        <p:txBody>
          <a:bodyPr>
            <a:normAutofit/>
          </a:bodyPr>
          <a:lstStyle/>
          <a:p>
            <a:r>
              <a:rPr lang="en-GB" sz="1600" dirty="0"/>
              <a:t>You will not be allowed to write the National Examination as you do not meet the sub-minimum requirement for that subject.</a:t>
            </a:r>
          </a:p>
          <a:p>
            <a:r>
              <a:rPr lang="en-GB" sz="1600" dirty="0"/>
              <a:t>That means </a:t>
            </a:r>
            <a:r>
              <a:rPr lang="en-GB" sz="1600" dirty="0" smtClean="0"/>
              <a:t>you </a:t>
            </a:r>
            <a:r>
              <a:rPr lang="en-GB" sz="1600" dirty="0"/>
              <a:t>have completed the </a:t>
            </a:r>
            <a:r>
              <a:rPr lang="en-GB" sz="1600" strike="sngStrike" dirty="0"/>
              <a:t>semester</a:t>
            </a:r>
            <a:r>
              <a:rPr lang="en-GB" sz="1600" dirty="0"/>
              <a:t>/trimester and you have failed before you have even sat for the </a:t>
            </a:r>
            <a:r>
              <a:rPr lang="en-GB" sz="1600" dirty="0" smtClean="0"/>
              <a:t>examinations. You </a:t>
            </a:r>
            <a:r>
              <a:rPr lang="en-GB" sz="1600" dirty="0"/>
              <a:t>will have to re-enrol to complete the subject in the next trimester/semester and have to do </a:t>
            </a:r>
            <a:r>
              <a:rPr lang="en-GB" sz="1600" b="1" dirty="0" smtClean="0"/>
              <a:t>ALL</a:t>
            </a:r>
            <a:r>
              <a:rPr lang="en-GB" sz="1600" dirty="0" smtClean="0"/>
              <a:t> the </a:t>
            </a:r>
            <a:r>
              <a:rPr lang="en-GB" sz="1600" dirty="0"/>
              <a:t>assessments AGAIN!  </a:t>
            </a:r>
          </a:p>
          <a:p>
            <a:r>
              <a:rPr lang="en-GB" sz="1600" dirty="0"/>
              <a:t>This is why it is important to hand in ALL your assessments and Sit for the Internal Examination</a:t>
            </a:r>
          </a:p>
          <a:p>
            <a:endParaRPr lang="en-ZA" sz="1600" dirty="0"/>
          </a:p>
        </p:txBody>
      </p:sp>
      <p:sp>
        <p:nvSpPr>
          <p:cNvPr id="7" name="Title 1"/>
          <p:cNvSpPr txBox="1">
            <a:spLocks/>
          </p:cNvSpPr>
          <p:nvPr/>
        </p:nvSpPr>
        <p:spPr>
          <a:xfrm>
            <a:off x="609601" y="4081461"/>
            <a:ext cx="7033847" cy="566738"/>
          </a:xfrm>
          <a:prstGeom prst="rect">
            <a:avLst/>
          </a:prstGeom>
        </p:spPr>
        <p:txBody>
          <a:bodyPr vert="horz" lIns="91440" tIns="45720" rIns="91440" bIns="45720" rtlCol="0" anchor="b">
            <a:normAutofit fontScale="90000"/>
          </a:bodyPr>
          <a:lstStyle>
            <a:lvl1pPr algn="l" defTabSz="457200" rtl="0" eaLnBrk="1" latinLnBrk="0" hangingPunct="1">
              <a:spcBef>
                <a:spcPct val="0"/>
              </a:spcBef>
              <a:buNone/>
              <a:defRPr sz="2400" b="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WHAT HAPPENS IF I FAIL THE NATIONAL EXAMINATIONS</a:t>
            </a:r>
            <a:endParaRPr lang="en-ZA" dirty="0"/>
          </a:p>
        </p:txBody>
      </p:sp>
      <p:sp>
        <p:nvSpPr>
          <p:cNvPr id="8" name="Text Placeholder 3"/>
          <p:cNvSpPr txBox="1">
            <a:spLocks/>
          </p:cNvSpPr>
          <p:nvPr/>
        </p:nvSpPr>
        <p:spPr>
          <a:xfrm>
            <a:off x="609599" y="4648201"/>
            <a:ext cx="6347714" cy="141263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9pPr>
          </a:lstStyle>
          <a:p>
            <a:r>
              <a:rPr lang="en-GB" sz="1600" dirty="0"/>
              <a:t>If you qualified to sit for the national examinations but failed the subject during the examination's.  Because your ICASS/year mark is a pass you will be allowed to register to write the examination only in the next semester</a:t>
            </a:r>
            <a:endParaRPr lang="en-ZA" sz="1600" dirty="0"/>
          </a:p>
        </p:txBody>
      </p:sp>
    </p:spTree>
    <p:extLst>
      <p:ext uri="{BB962C8B-B14F-4D97-AF65-F5344CB8AC3E}">
        <p14:creationId xmlns:p14="http://schemas.microsoft.com/office/powerpoint/2010/main" val="2733341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381000"/>
            <a:ext cx="6347714" cy="566738"/>
          </a:xfrm>
        </p:spPr>
        <p:txBody>
          <a:bodyPr>
            <a:normAutofit fontScale="90000"/>
          </a:bodyPr>
          <a:lstStyle/>
          <a:p>
            <a:r>
              <a:rPr lang="en-GB" dirty="0" smtClean="0"/>
              <a:t>CONTACT SESSIONS</a:t>
            </a:r>
            <a:endParaRPr lang="en-ZA" dirty="0"/>
          </a:p>
        </p:txBody>
      </p:sp>
      <p:pic>
        <p:nvPicPr>
          <p:cNvPr id="3" name="Content Placeholder 2"/>
          <p:cNvPicPr>
            <a:picLocks noGrp="1" noChangeAspect="1"/>
          </p:cNvPicPr>
          <p:nvPr>
            <p:ph idx="1"/>
          </p:nvPr>
        </p:nvPicPr>
        <p:blipFill>
          <a:blip r:embed="rId3"/>
          <a:stretch>
            <a:fillRect/>
          </a:stretch>
        </p:blipFill>
        <p:spPr>
          <a:xfrm>
            <a:off x="685800" y="1066800"/>
            <a:ext cx="8000999" cy="4975225"/>
          </a:xfrm>
          <a:prstGeom prst="rect">
            <a:avLst/>
          </a:prstGeom>
        </p:spPr>
      </p:pic>
    </p:spTree>
    <p:extLst>
      <p:ext uri="{BB962C8B-B14F-4D97-AF65-F5344CB8AC3E}">
        <p14:creationId xmlns:p14="http://schemas.microsoft.com/office/powerpoint/2010/main" val="347567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1999</TotalTime>
  <Words>1456</Words>
  <Application>Microsoft Office PowerPoint</Application>
  <PresentationFormat>On-screen Show (4:3)</PresentationFormat>
  <Paragraphs>136</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Trebuchet MS</vt:lpstr>
      <vt:lpstr>Wingdings</vt:lpstr>
      <vt:lpstr>Wingdings 3</vt:lpstr>
      <vt:lpstr>Facet</vt:lpstr>
      <vt:lpstr>MNAMBITHI  TVET COLLEGE</vt:lpstr>
      <vt:lpstr>Introduction to Open Learning</vt:lpstr>
      <vt:lpstr>STUDENTS GUIDE</vt:lpstr>
      <vt:lpstr>Assessments</vt:lpstr>
      <vt:lpstr>What do you need to succeed?</vt:lpstr>
      <vt:lpstr>Assignments:</vt:lpstr>
      <vt:lpstr>ICASS &amp; SUB MINIMUM REQUIREMENTS</vt:lpstr>
      <vt:lpstr>WHAT HAPPENS IF I FAIL MY ICASS/YEAR MARK</vt:lpstr>
      <vt:lpstr>CONTACT SESSIONS</vt:lpstr>
      <vt:lpstr>How do I get My assessments? </vt:lpstr>
      <vt:lpstr>INTERNAL EXAMINATIONS</vt:lpstr>
      <vt:lpstr>DEREGISTRATION</vt:lpstr>
      <vt:lpstr>How to lodge a complaint:</vt:lpstr>
      <vt:lpstr>Questions and Answer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CERTIFICATE VOCATIONAL (NCV)</dc:title>
  <dc:creator>Sifiso Nxumalo</dc:creator>
  <cp:lastModifiedBy>Catherine Shuttleworth</cp:lastModifiedBy>
  <cp:revision>73</cp:revision>
  <dcterms:created xsi:type="dcterms:W3CDTF">2016-09-26T11:09:29Z</dcterms:created>
  <dcterms:modified xsi:type="dcterms:W3CDTF">2025-02-07T14:01:09Z</dcterms:modified>
</cp:coreProperties>
</file>