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4" r:id="rId1"/>
  </p:sldMasterIdLst>
  <p:handoutMasterIdLst>
    <p:handoutMasterId r:id="rId14"/>
  </p:handoutMasterIdLst>
  <p:sldIdLst>
    <p:sldId id="258" r:id="rId2"/>
    <p:sldId id="366" r:id="rId3"/>
    <p:sldId id="368" r:id="rId4"/>
    <p:sldId id="396" r:id="rId5"/>
    <p:sldId id="369" r:id="rId6"/>
    <p:sldId id="371" r:id="rId7"/>
    <p:sldId id="372" r:id="rId8"/>
    <p:sldId id="399" r:id="rId9"/>
    <p:sldId id="391" r:id="rId10"/>
    <p:sldId id="373" r:id="rId11"/>
    <p:sldId id="395" r:id="rId12"/>
    <p:sldId id="262" r:id="rId13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nethemba Precious Mazibuko" initials="SPM" lastIdx="1" clrIdx="0">
    <p:extLst>
      <p:ext uri="{19B8F6BF-5375-455C-9EA6-DF929625EA0E}">
        <p15:presenceInfo xmlns:p15="http://schemas.microsoft.com/office/powerpoint/2012/main" userId="S-1-5-21-3679708048-2867520875-895551077-173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12" autoAdjust="0"/>
    <p:restoredTop sz="94660"/>
  </p:normalViewPr>
  <p:slideViewPr>
    <p:cSldViewPr snapToGrid="0">
      <p:cViewPr varScale="1">
        <p:scale>
          <a:sx n="88" d="100"/>
          <a:sy n="88" d="100"/>
        </p:scale>
        <p:origin x="63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F1481-0C58-4808-8C40-A4CFED8DA13F}" type="datetimeFigureOut">
              <a:rPr lang="en-ZA" smtClean="0"/>
              <a:t>2026/05/05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9" y="9429750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CBC7A1-E6DA-4C34-958F-D1069C311179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509682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9D0C4-B3EB-4934-A49D-408E1B203F68}" type="datetimeFigureOut">
              <a:rPr lang="en-ZA" smtClean="0"/>
              <a:t>2026/05/05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DC5-E4D5-4190-A403-3DED7ED7A34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02217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9D0C4-B3EB-4934-A49D-408E1B203F68}" type="datetimeFigureOut">
              <a:rPr lang="en-ZA" smtClean="0"/>
              <a:t>2026/05/05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DC5-E4D5-4190-A403-3DED7ED7A34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55227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9D0C4-B3EB-4934-A49D-408E1B203F68}" type="datetimeFigureOut">
              <a:rPr lang="en-ZA" smtClean="0"/>
              <a:t>2026/05/05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DC5-E4D5-4190-A403-3DED7ED7A348}" type="slidenum">
              <a:rPr lang="en-ZA" smtClean="0"/>
              <a:t>‹#›</a:t>
            </a:fld>
            <a:endParaRPr lang="en-Z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932975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9D0C4-B3EB-4934-A49D-408E1B203F68}" type="datetimeFigureOut">
              <a:rPr lang="en-ZA" smtClean="0"/>
              <a:t>2026/05/05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DC5-E4D5-4190-A403-3DED7ED7A34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421402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9D0C4-B3EB-4934-A49D-408E1B203F68}" type="datetimeFigureOut">
              <a:rPr lang="en-ZA" smtClean="0"/>
              <a:t>2026/05/05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DC5-E4D5-4190-A403-3DED7ED7A348}" type="slidenum">
              <a:rPr lang="en-ZA" smtClean="0"/>
              <a:t>‹#›</a:t>
            </a:fld>
            <a:endParaRPr lang="en-Z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113901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9D0C4-B3EB-4934-A49D-408E1B203F68}" type="datetimeFigureOut">
              <a:rPr lang="en-ZA" smtClean="0"/>
              <a:t>2026/05/05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DC5-E4D5-4190-A403-3DED7ED7A34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771680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9D0C4-B3EB-4934-A49D-408E1B203F68}" type="datetimeFigureOut">
              <a:rPr lang="en-ZA" smtClean="0"/>
              <a:t>2026/05/05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DC5-E4D5-4190-A403-3DED7ED7A34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301431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9D0C4-B3EB-4934-A49D-408E1B203F68}" type="datetimeFigureOut">
              <a:rPr lang="en-ZA" smtClean="0"/>
              <a:t>2026/05/05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DC5-E4D5-4190-A403-3DED7ED7A34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70974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9D0C4-B3EB-4934-A49D-408E1B203F68}" type="datetimeFigureOut">
              <a:rPr lang="en-ZA" smtClean="0"/>
              <a:t>2026/05/05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DC5-E4D5-4190-A403-3DED7ED7A34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05442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9D0C4-B3EB-4934-A49D-408E1B203F68}" type="datetimeFigureOut">
              <a:rPr lang="en-ZA" smtClean="0"/>
              <a:t>2026/05/05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DC5-E4D5-4190-A403-3DED7ED7A34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21366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9D0C4-B3EB-4934-A49D-408E1B203F68}" type="datetimeFigureOut">
              <a:rPr lang="en-ZA" smtClean="0"/>
              <a:t>2026/05/05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DC5-E4D5-4190-A403-3DED7ED7A34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60974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9D0C4-B3EB-4934-A49D-408E1B203F68}" type="datetimeFigureOut">
              <a:rPr lang="en-ZA" smtClean="0"/>
              <a:t>2026/05/05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DC5-E4D5-4190-A403-3DED7ED7A34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83587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9D0C4-B3EB-4934-A49D-408E1B203F68}" type="datetimeFigureOut">
              <a:rPr lang="en-ZA" smtClean="0"/>
              <a:t>2026/05/05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DC5-E4D5-4190-A403-3DED7ED7A34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51184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9D0C4-B3EB-4934-A49D-408E1B203F68}" type="datetimeFigureOut">
              <a:rPr lang="en-ZA" smtClean="0"/>
              <a:t>2026/05/05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DC5-E4D5-4190-A403-3DED7ED7A34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41184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9D0C4-B3EB-4934-A49D-408E1B203F68}" type="datetimeFigureOut">
              <a:rPr lang="en-ZA" smtClean="0"/>
              <a:t>2026/05/05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DC5-E4D5-4190-A403-3DED7ED7A34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23601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9D0C4-B3EB-4934-A49D-408E1B203F68}" type="datetimeFigureOut">
              <a:rPr lang="en-ZA" smtClean="0"/>
              <a:t>2026/05/05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8CDC5-E4D5-4190-A403-3DED7ED7A34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93722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89D0C4-B3EB-4934-A49D-408E1B203F68}" type="datetimeFigureOut">
              <a:rPr lang="en-ZA" smtClean="0"/>
              <a:t>2026/05/05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7108CDC5-E4D5-4190-A403-3DED7ED7A34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62468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5" r:id="rId1"/>
    <p:sldLayoutId id="2147484016" r:id="rId2"/>
    <p:sldLayoutId id="2147484017" r:id="rId3"/>
    <p:sldLayoutId id="2147484018" r:id="rId4"/>
    <p:sldLayoutId id="2147484019" r:id="rId5"/>
    <p:sldLayoutId id="2147484020" r:id="rId6"/>
    <p:sldLayoutId id="2147484021" r:id="rId7"/>
    <p:sldLayoutId id="2147484022" r:id="rId8"/>
    <p:sldLayoutId id="2147484023" r:id="rId9"/>
    <p:sldLayoutId id="2147484024" r:id="rId10"/>
    <p:sldLayoutId id="2147484025" r:id="rId11"/>
    <p:sldLayoutId id="2147484026" r:id="rId12"/>
    <p:sldLayoutId id="2147484027" r:id="rId13"/>
    <p:sldLayoutId id="2147484028" r:id="rId14"/>
    <p:sldLayoutId id="2147484029" r:id="rId15"/>
    <p:sldLayoutId id="214748403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5725" y="1343025"/>
            <a:ext cx="1184910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" lvl="0" algn="ctr">
              <a:spcBef>
                <a:spcPts val="600"/>
              </a:spcBef>
              <a:buClr>
                <a:srgbClr val="3891A7"/>
              </a:buClr>
              <a:buSzPct val="80000"/>
              <a:defRPr/>
            </a:pPr>
            <a:r>
              <a:rPr lang="en-ZA" sz="6000" b="1" dirty="0" smtClean="0">
                <a:solidFill>
                  <a:srgbClr val="0070C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2026 </a:t>
            </a:r>
            <a:r>
              <a:rPr lang="en-ZA" sz="6000" b="1" dirty="0" smtClean="0">
                <a:solidFill>
                  <a:srgbClr val="0070C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: </a:t>
            </a:r>
            <a:r>
              <a:rPr lang="en-ZA" sz="6000" b="1" dirty="0">
                <a:solidFill>
                  <a:srgbClr val="0070C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NATIONAL </a:t>
            </a:r>
            <a:r>
              <a:rPr lang="en-ZA" sz="6000" b="1" dirty="0" smtClean="0">
                <a:solidFill>
                  <a:srgbClr val="0070C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EXAMINATIONS:  </a:t>
            </a:r>
          </a:p>
          <a:p>
            <a:pPr marL="27432" lvl="0" algn="ctr">
              <a:spcBef>
                <a:spcPts val="600"/>
              </a:spcBef>
              <a:buClr>
                <a:srgbClr val="3891A7"/>
              </a:buClr>
              <a:buSzPct val="80000"/>
              <a:defRPr/>
            </a:pPr>
            <a:r>
              <a:rPr lang="en-GB" sz="6000" b="1" dirty="0" smtClean="0">
                <a:solidFill>
                  <a:srgbClr val="0070C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STUDENT EXAMINATION TRAINING</a:t>
            </a:r>
            <a:endParaRPr lang="en-ZA" sz="6000" b="1" dirty="0" smtClean="0">
              <a:solidFill>
                <a:srgbClr val="0070C0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7432" lvl="0">
              <a:spcBef>
                <a:spcPts val="600"/>
              </a:spcBef>
              <a:buClr>
                <a:srgbClr val="3891A7"/>
              </a:buClr>
              <a:buSzPct val="80000"/>
              <a:defRPr/>
            </a:pPr>
            <a:endParaRPr lang="en-GB" sz="6000" b="1" dirty="0">
              <a:solidFill>
                <a:srgbClr val="FFFF00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7432" lvl="0" algn="ctr">
              <a:spcBef>
                <a:spcPts val="600"/>
              </a:spcBef>
              <a:buClr>
                <a:srgbClr val="3891A7"/>
              </a:buClr>
              <a:buSzPct val="80000"/>
              <a:defRPr/>
            </a:pPr>
            <a:r>
              <a:rPr lang="en-GB" sz="6000" b="1" dirty="0" smtClean="0">
                <a:solidFill>
                  <a:srgbClr val="0070C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OPEN LEARNING</a:t>
            </a:r>
            <a:endParaRPr lang="en-ZA" sz="6000" b="1" dirty="0">
              <a:solidFill>
                <a:srgbClr val="0070C0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27432" lvl="0">
              <a:spcBef>
                <a:spcPts val="600"/>
              </a:spcBef>
              <a:buClr>
                <a:srgbClr val="3891A7"/>
              </a:buClr>
              <a:buSzPct val="80000"/>
              <a:defRPr/>
            </a:pPr>
            <a:endParaRPr lang="en-ZA" sz="3200" b="1" dirty="0"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576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9271" y="751344"/>
            <a:ext cx="11882230" cy="1585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en-US" b="1" dirty="0"/>
          </a:p>
          <a:p>
            <a:pPr marL="27432" lvl="0">
              <a:spcBef>
                <a:spcPts val="600"/>
              </a:spcBef>
              <a:buClr>
                <a:srgbClr val="3891A7"/>
              </a:buClr>
              <a:buSzPct val="80000"/>
              <a:defRPr/>
            </a:pPr>
            <a:endParaRPr lang="en-US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46004D8-0725-448C-9987-445776A85D86}"/>
              </a:ext>
            </a:extLst>
          </p:cNvPr>
          <p:cNvSpPr/>
          <p:nvPr/>
        </p:nvSpPr>
        <p:spPr>
          <a:xfrm>
            <a:off x="0" y="1081378"/>
            <a:ext cx="83556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endParaRPr lang="en-US" b="1" dirty="0">
              <a:solidFill>
                <a:srgbClr val="ED7D31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defRPr/>
            </a:pPr>
            <a:endParaRPr lang="en-US" b="1" dirty="0">
              <a:solidFill>
                <a:srgbClr val="ED7D31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8D74364-92CF-480D-ABCF-AE5CDD22AACD}"/>
              </a:ext>
            </a:extLst>
          </p:cNvPr>
          <p:cNvSpPr/>
          <p:nvPr/>
        </p:nvSpPr>
        <p:spPr>
          <a:xfrm>
            <a:off x="589534" y="0"/>
            <a:ext cx="10500832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3891A7"/>
              </a:buClr>
              <a:defRPr/>
            </a:pPr>
            <a:endParaRPr lang="en-ZA" sz="2000" b="1" cap="all" dirty="0"/>
          </a:p>
          <a:p>
            <a:pPr>
              <a:buClr>
                <a:srgbClr val="3891A7"/>
              </a:buClr>
              <a:defRPr/>
            </a:pPr>
            <a:r>
              <a:rPr lang="en-ZA" sz="3200" b="1" cap="al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Items NOT ALLOWED IN EXAM VENUE</a:t>
            </a:r>
            <a:endParaRPr lang="en-ZA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>
                <a:srgbClr val="3891A7"/>
              </a:buClr>
              <a:defRPr/>
            </a:pP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"/>
            </a:pPr>
            <a:r>
              <a:rPr lang="en-ZA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Cell phones</a:t>
            </a: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:       </a:t>
            </a:r>
            <a:r>
              <a:rPr lang="en-ZA" sz="2400" b="1" dirty="0">
                <a:latin typeface="Arial" panose="020B0604020202020204" pitchFamily="34" charset="0"/>
                <a:cs typeface="Arial" panose="020B0604020202020204" pitchFamily="34" charset="0"/>
              </a:rPr>
              <a:t>Under NO circumstances allowed in exam venue  </a:t>
            </a:r>
            <a:endParaRPr lang="en-Z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ZA" sz="24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Z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en-ZA" sz="2400" b="1" dirty="0">
                <a:latin typeface="Arial" panose="020B0604020202020204" pitchFamily="34" charset="0"/>
                <a:cs typeface="Arial" panose="020B0604020202020204" pitchFamily="34" charset="0"/>
              </a:rPr>
              <a:t>not bring Cell phones to college during exams, College accepts no liability for losses</a:t>
            </a: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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Any non-authorized materials, or devices (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i.e. cell phone, smart watches,  notes, textbooks, tablets)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are not allowed</a:t>
            </a:r>
          </a:p>
          <a:p>
            <a:pPr marL="285750" lvl="0" indent="-285750">
              <a:buFont typeface="Wingdings" panose="05000000000000000000" pitchFamily="2" charset="2"/>
              <a:buChar char=""/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Pencil cases &amp; Pencil bags, Programmable calculators/Calculator covers</a:t>
            </a:r>
          </a:p>
          <a:p>
            <a:pPr marL="285750" lvl="0" indent="-285750">
              <a:buFont typeface="Wingdings" panose="05000000000000000000" pitchFamily="2" charset="2"/>
              <a:buChar char=""/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Hats/caps or anything else covering the head (unless for religious reasons)</a:t>
            </a:r>
          </a:p>
          <a:p>
            <a:pPr marL="285750" lvl="0" indent="-285750">
              <a:buFont typeface="Wingdings" panose="05000000000000000000" pitchFamily="2" charset="2"/>
              <a:buChar char=""/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No bags, No chewing gum</a:t>
            </a:r>
          </a:p>
          <a:p>
            <a:pPr marL="285750" lvl="0" indent="-285750">
              <a:buFont typeface="Wingdings" panose="05000000000000000000" pitchFamily="2" charset="2"/>
              <a:buChar char=""/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No crib notes in any form – not on body, stationary, hair, exam permits, ID books</a:t>
            </a:r>
          </a:p>
          <a:p>
            <a:pPr marL="285750" lvl="0" indent="-285750">
              <a:buFont typeface="Wingdings" panose="05000000000000000000" pitchFamily="2" charset="2"/>
              <a:buChar char=""/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No books, notes, previous question papers or memos</a:t>
            </a:r>
          </a:p>
          <a:p>
            <a:pPr lvl="0"/>
            <a:endParaRPr lang="en-Z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ZA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ZA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LECTURER/SECURITY </a:t>
            </a:r>
            <a:r>
              <a:rPr lang="en-ZA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 NOT KEEP YOUR CELLPHONE OR BAG FOR YOU</a:t>
            </a:r>
            <a:r>
              <a:rPr lang="en-ZA" sz="2400" b="1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en-Z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defRPr/>
            </a:pPr>
            <a:endParaRPr lang="en-ZA" b="1" dirty="0">
              <a:solidFill>
                <a:srgbClr val="ED7D31">
                  <a:lumMod val="50000"/>
                </a:srgbClr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2419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9271" y="751344"/>
            <a:ext cx="11882230" cy="1585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en-US" b="1" dirty="0"/>
          </a:p>
          <a:p>
            <a:pPr marL="27432" lvl="0">
              <a:spcBef>
                <a:spcPts val="600"/>
              </a:spcBef>
              <a:buClr>
                <a:srgbClr val="3891A7"/>
              </a:buClr>
              <a:buSzPct val="80000"/>
              <a:defRPr/>
            </a:pPr>
            <a:endParaRPr lang="en-US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46004D8-0725-448C-9987-445776A85D86}"/>
              </a:ext>
            </a:extLst>
          </p:cNvPr>
          <p:cNvSpPr/>
          <p:nvPr/>
        </p:nvSpPr>
        <p:spPr>
          <a:xfrm>
            <a:off x="0" y="1081378"/>
            <a:ext cx="83556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endParaRPr lang="en-US" b="1" dirty="0">
              <a:solidFill>
                <a:srgbClr val="ED7D31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defRPr/>
            </a:pPr>
            <a:endParaRPr lang="en-US" b="1" dirty="0">
              <a:solidFill>
                <a:srgbClr val="ED7D31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8D74364-92CF-480D-ABCF-AE5CDD22AACD}"/>
              </a:ext>
            </a:extLst>
          </p:cNvPr>
          <p:cNvSpPr/>
          <p:nvPr/>
        </p:nvSpPr>
        <p:spPr>
          <a:xfrm>
            <a:off x="509452" y="212413"/>
            <a:ext cx="10162902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sz="2400" b="1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>IRREGULARITIES</a:t>
            </a:r>
          </a:p>
          <a:p>
            <a:endParaRPr lang="en-Z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Leaked question papers/marking guidelines. It is a criminal offence to make use of leaked information,   Report leakages to Campus Management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Candidates found written </a:t>
            </a:r>
            <a:r>
              <a:rPr lang="en-Z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on </a:t>
            </a: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behalf of other candidates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Failure to produce a valid ID		Late arrival at exam centre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Exam number not on mark sheet	</a:t>
            </a:r>
            <a:r>
              <a:rPr lang="en-Z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Answer </a:t>
            </a: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script damaged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Creating a disturbance or behave in an improper manner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Disorderly conduct		</a:t>
            </a:r>
            <a:r>
              <a:rPr lang="en-Z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		Disregard </a:t>
            </a: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of instructions </a:t>
            </a:r>
            <a:endParaRPr lang="en-ZA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Z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Disregard </a:t>
            </a: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of Examination </a:t>
            </a:r>
            <a:r>
              <a:rPr lang="en-Z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regulations</a:t>
            </a:r>
          </a:p>
          <a:p>
            <a:pPr lvl="0"/>
            <a:endParaRPr lang="en-Z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ZA" sz="2000" b="1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>When </a:t>
            </a:r>
            <a:r>
              <a:rPr lang="en-ZA" sz="2000" b="1" cap="all" dirty="0">
                <a:latin typeface="Arial" panose="020B0604020202020204" pitchFamily="34" charset="0"/>
                <a:cs typeface="Arial" panose="020B0604020202020204" pitchFamily="34" charset="0"/>
              </a:rPr>
              <a:t>found in possession of crib notes (Cell phone), evidence will be confiscated, new exam book issued to continue with exam.  An irregularity will be declared and the following done: - </a:t>
            </a:r>
            <a:r>
              <a:rPr lang="en-ZA" sz="2000" cap="all" dirty="0">
                <a:latin typeface="Arial" panose="020B0604020202020204" pitchFamily="34" charset="0"/>
                <a:cs typeface="Arial" panose="020B0604020202020204" pitchFamily="34" charset="0"/>
              </a:rPr>
              <a:t>worst case scenario – you will not be permitted to register at any higher education institution in the country for 3-5 years</a:t>
            </a:r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ZA" sz="2000" b="1" i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>
              <a:defRPr/>
            </a:pPr>
            <a:endParaRPr lang="en-ZA" b="1" dirty="0">
              <a:solidFill>
                <a:srgbClr val="ED7D31">
                  <a:lumMod val="50000"/>
                </a:srgbClr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5927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88719" y="1930178"/>
            <a:ext cx="8582297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dirty="0" smtClean="0"/>
              <a:t>The Campus management and staff wish all the students the best for the upcoming exams!</a:t>
            </a:r>
          </a:p>
          <a:p>
            <a:pPr algn="ctr"/>
            <a:endParaRPr lang="en-GB" sz="4000" dirty="0"/>
          </a:p>
          <a:p>
            <a:pPr algn="ctr"/>
            <a:r>
              <a:rPr lang="en-GB" sz="4000" dirty="0" smtClean="0"/>
              <a:t>THANK YOU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1256916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9271" y="751344"/>
            <a:ext cx="11882230" cy="1585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en-US" b="1" dirty="0"/>
          </a:p>
          <a:p>
            <a:pPr marL="27432" lvl="0">
              <a:spcBef>
                <a:spcPts val="600"/>
              </a:spcBef>
              <a:buClr>
                <a:srgbClr val="3891A7"/>
              </a:buClr>
              <a:buSzPct val="80000"/>
              <a:defRPr/>
            </a:pPr>
            <a:endParaRPr lang="en-US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CDD7726-9E95-490F-BB4F-4A7616A2EB7A}"/>
              </a:ext>
            </a:extLst>
          </p:cNvPr>
          <p:cNvSpPr/>
          <p:nvPr/>
        </p:nvSpPr>
        <p:spPr>
          <a:xfrm>
            <a:off x="809896" y="444705"/>
            <a:ext cx="9966961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3891A7"/>
              </a:buClr>
              <a:defRPr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EXAM PERMIT</a:t>
            </a:r>
          </a:p>
          <a:p>
            <a:pPr lvl="0">
              <a:buClr>
                <a:srgbClr val="3891A7"/>
              </a:buClr>
              <a:defRPr/>
            </a:pP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This is the document that allows you to enter the examination </a:t>
            </a:r>
            <a:r>
              <a:rPr lang="en-Z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venue, except for open book paper.</a:t>
            </a:r>
          </a:p>
          <a:p>
            <a:endParaRPr lang="en-ZA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EXAM PERMIT = NO ENTRY TO EXAM</a:t>
            </a:r>
          </a:p>
          <a:p>
            <a:endParaRPr lang="en-Z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The dates and times of each subject’s examination is indicated on the permit.</a:t>
            </a:r>
          </a:p>
          <a:p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Some students will not be able to write certain subjects due to the following reasons:</a:t>
            </a:r>
          </a:p>
          <a:p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-Attendance </a:t>
            </a:r>
          </a:p>
          <a:p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-Did not reach sub minimum year mark.</a:t>
            </a:r>
          </a:p>
          <a:p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Your permit will be </a:t>
            </a:r>
            <a:r>
              <a:rPr lang="en-ZA" sz="2400" b="1" u="sng" dirty="0"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scratched </a:t>
            </a: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(the subject you may not write will be scratched through and the reason will be indicated next to it)</a:t>
            </a:r>
          </a:p>
          <a:p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IF you are repeating a subject you will receive a separate exam permit for that subject</a:t>
            </a:r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buClr>
                <a:srgbClr val="3891A7"/>
              </a:buClr>
              <a:defRPr/>
            </a:pP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268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9271" y="751344"/>
            <a:ext cx="11882230" cy="1585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en-US" b="1" dirty="0"/>
          </a:p>
          <a:p>
            <a:pPr marL="27432" lvl="0">
              <a:spcBef>
                <a:spcPts val="600"/>
              </a:spcBef>
              <a:buClr>
                <a:srgbClr val="3891A7"/>
              </a:buClr>
              <a:buSzPct val="80000"/>
              <a:defRPr/>
            </a:pPr>
            <a:endParaRPr lang="en-US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ECAA1A7-91A6-4C9B-9012-EF6B76889FA5}"/>
              </a:ext>
            </a:extLst>
          </p:cNvPr>
          <p:cNvSpPr/>
          <p:nvPr/>
        </p:nvSpPr>
        <p:spPr>
          <a:xfrm>
            <a:off x="836024" y="751344"/>
            <a:ext cx="100584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3891A7"/>
              </a:buClr>
              <a:defRPr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SEATING PLAN</a:t>
            </a:r>
          </a:p>
          <a:p>
            <a:pPr lvl="0">
              <a:buClr>
                <a:srgbClr val="3891A7"/>
              </a:buClr>
              <a:defRPr/>
            </a:pP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ZA" sz="2400" cap="all" dirty="0">
                <a:latin typeface="Arial" panose="020B0604020202020204" pitchFamily="34" charset="0"/>
                <a:cs typeface="Arial" panose="020B0604020202020204" pitchFamily="34" charset="0"/>
              </a:rPr>
              <a:t>All candidates will be seated according to a seating plan</a:t>
            </a:r>
            <a:endParaRPr lang="en-Z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ZA" sz="2400" cap="all" dirty="0">
                <a:latin typeface="Arial" panose="020B0604020202020204" pitchFamily="34" charset="0"/>
                <a:cs typeface="Arial" panose="020B0604020202020204" pitchFamily="34" charset="0"/>
              </a:rPr>
              <a:t>Seating </a:t>
            </a:r>
            <a:r>
              <a:rPr lang="en-ZA" sz="2400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>IS arranged </a:t>
            </a:r>
            <a:r>
              <a:rPr lang="en-ZA" sz="2400" cap="all" dirty="0">
                <a:latin typeface="Arial" panose="020B0604020202020204" pitchFamily="34" charset="0"/>
                <a:cs typeface="Arial" panose="020B0604020202020204" pitchFamily="34" charset="0"/>
              </a:rPr>
              <a:t>according to ID numbers</a:t>
            </a:r>
            <a:endParaRPr lang="en-Z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ZA" sz="2400" cap="all" dirty="0">
                <a:latin typeface="Arial" panose="020B0604020202020204" pitchFamily="34" charset="0"/>
                <a:cs typeface="Arial" panose="020B0604020202020204" pitchFamily="34" charset="0"/>
              </a:rPr>
              <a:t>Seating plans </a:t>
            </a:r>
            <a:r>
              <a:rPr lang="en-ZA" sz="2400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>ARE displayed </a:t>
            </a:r>
            <a:r>
              <a:rPr lang="en-ZA" sz="2400" cap="all" dirty="0">
                <a:latin typeface="Arial" panose="020B0604020202020204" pitchFamily="34" charset="0"/>
                <a:cs typeface="Arial" panose="020B0604020202020204" pitchFamily="34" charset="0"/>
              </a:rPr>
              <a:t>daily at </a:t>
            </a:r>
            <a:r>
              <a:rPr lang="en-ZA" sz="2400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>notice boards </a:t>
            </a:r>
            <a:r>
              <a:rPr lang="en-ZA" sz="2400" cap="all" dirty="0">
                <a:latin typeface="Arial" panose="020B0604020202020204" pitchFamily="34" charset="0"/>
                <a:cs typeface="Arial" panose="020B0604020202020204" pitchFamily="34" charset="0"/>
              </a:rPr>
              <a:t>and outside each venue</a:t>
            </a:r>
            <a:endParaRPr lang="en-Z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ZA" sz="2400" cap="all" dirty="0">
                <a:latin typeface="Arial" panose="020B0604020202020204" pitchFamily="34" charset="0"/>
                <a:cs typeface="Arial" panose="020B0604020202020204" pitchFamily="34" charset="0"/>
              </a:rPr>
              <a:t>Candidates should adhere strictly to seating plan   EG:   850905 9898 087 -  </a:t>
            </a:r>
            <a:r>
              <a:rPr lang="en-ZA" sz="2400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>H21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ZA" sz="2400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ZA" sz="2400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>Check the seating plan from 7:45/11:45 on day you write </a:t>
            </a:r>
            <a:endParaRPr lang="en-Z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>
                <a:srgbClr val="3891A7"/>
              </a:buClr>
              <a:defRPr/>
            </a:pP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>
                <a:srgbClr val="3891A7"/>
              </a:buClr>
              <a:defRPr/>
            </a:pP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>
                <a:srgbClr val="3891A7"/>
              </a:buClr>
              <a:defRPr/>
            </a:pP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455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9271" y="751344"/>
            <a:ext cx="11882230" cy="1585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en-US" b="1" dirty="0"/>
          </a:p>
          <a:p>
            <a:pPr marL="27432" lvl="0">
              <a:spcBef>
                <a:spcPts val="600"/>
              </a:spcBef>
              <a:buClr>
                <a:srgbClr val="3891A7"/>
              </a:buClr>
              <a:buSzPct val="80000"/>
              <a:defRPr/>
            </a:pPr>
            <a:endParaRPr lang="en-US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ECAA1A7-91A6-4C9B-9012-EF6B76889FA5}"/>
              </a:ext>
            </a:extLst>
          </p:cNvPr>
          <p:cNvSpPr/>
          <p:nvPr/>
        </p:nvSpPr>
        <p:spPr>
          <a:xfrm>
            <a:off x="0" y="406464"/>
            <a:ext cx="1219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3891A7"/>
              </a:buClr>
              <a:defRPr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SEATING PLAN EXAMPLE</a:t>
            </a: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>
                <a:srgbClr val="3891A7"/>
              </a:buClr>
              <a:defRPr/>
            </a:pP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>
                <a:srgbClr val="3891A7"/>
              </a:buClr>
              <a:defRPr/>
            </a:pP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213523"/>
              </p:ext>
            </p:extLst>
          </p:nvPr>
        </p:nvGraphicFramePr>
        <p:xfrm>
          <a:off x="670560" y="751345"/>
          <a:ext cx="8847909" cy="59629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Acrobat Document" r:id="rId3" imgW="6415686" imgH="4533529" progId="Acrobat.Document.DC">
                  <p:embed/>
                </p:oleObj>
              </mc:Choice>
              <mc:Fallback>
                <p:oleObj name="Acrobat Document" r:id="rId3" imgW="6415686" imgH="4533529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70560" y="751345"/>
                        <a:ext cx="8847909" cy="59629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3138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9271" y="751344"/>
            <a:ext cx="11882230" cy="1585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en-US" b="1" dirty="0"/>
          </a:p>
          <a:p>
            <a:pPr marL="27432" lvl="0">
              <a:spcBef>
                <a:spcPts val="600"/>
              </a:spcBef>
              <a:buClr>
                <a:srgbClr val="3891A7"/>
              </a:buClr>
              <a:buSzPct val="80000"/>
              <a:defRPr/>
            </a:pPr>
            <a:endParaRPr lang="en-US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ED324A-598B-4D3E-964D-24906FFD5016}"/>
              </a:ext>
            </a:extLst>
          </p:cNvPr>
          <p:cNvSpPr/>
          <p:nvPr/>
        </p:nvSpPr>
        <p:spPr>
          <a:xfrm>
            <a:off x="816501" y="423692"/>
            <a:ext cx="10487769" cy="85254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" lvl="0" algn="just">
              <a:spcBef>
                <a:spcPts val="600"/>
              </a:spcBef>
              <a:buClr>
                <a:srgbClr val="3891A7"/>
              </a:buClr>
              <a:buSzPct val="80000"/>
              <a:defRPr/>
            </a:pPr>
            <a:r>
              <a:rPr lang="en-GB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STARTING TIMES</a:t>
            </a:r>
          </a:p>
          <a:p>
            <a:pPr marL="27432" lvl="0" algn="just">
              <a:spcBef>
                <a:spcPts val="600"/>
              </a:spcBef>
              <a:buClr>
                <a:srgbClr val="3891A7"/>
              </a:buClr>
              <a:buSzPct val="80000"/>
              <a:defRPr/>
            </a:pPr>
            <a:r>
              <a:rPr lang="en-GB" sz="24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Late </a:t>
            </a:r>
            <a:r>
              <a:rPr lang="en-GB" sz="2400" kern="0" dirty="0">
                <a:latin typeface="Arial" panose="020B0604020202020204" pitchFamily="34" charset="0"/>
                <a:cs typeface="Arial" panose="020B0604020202020204" pitchFamily="34" charset="0"/>
              </a:rPr>
              <a:t>arrival will </a:t>
            </a:r>
            <a:r>
              <a:rPr lang="en-GB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en-GB" sz="2400" kern="0" dirty="0">
                <a:latin typeface="Arial" panose="020B0604020202020204" pitchFamily="34" charset="0"/>
                <a:cs typeface="Arial" panose="020B0604020202020204" pitchFamily="34" charset="0"/>
              </a:rPr>
              <a:t> be permitted once the examination has commenced. </a:t>
            </a:r>
          </a:p>
          <a:p>
            <a:pPr marL="27432" lvl="0" algn="just">
              <a:spcBef>
                <a:spcPts val="600"/>
              </a:spcBef>
              <a:buClr>
                <a:srgbClr val="3891A7"/>
              </a:buClr>
              <a:buSzPct val="80000"/>
              <a:defRPr/>
            </a:pPr>
            <a:r>
              <a:rPr lang="en-GB" sz="24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7:30/11:30</a:t>
            </a:r>
            <a:r>
              <a:rPr lang="en-GB" sz="2400" kern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GB" sz="24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Arrive at campus</a:t>
            </a:r>
          </a:p>
          <a:p>
            <a:pPr marL="27432" lvl="0" algn="just">
              <a:spcBef>
                <a:spcPts val="600"/>
              </a:spcBef>
              <a:buClr>
                <a:srgbClr val="3891A7"/>
              </a:buClr>
              <a:buSzPct val="80000"/>
              <a:defRPr/>
            </a:pPr>
            <a:r>
              <a:rPr lang="en-GB" sz="24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7:45/11:45	Check </a:t>
            </a:r>
            <a:r>
              <a:rPr lang="en-GB" sz="2400" kern="0" dirty="0">
                <a:latin typeface="Arial" panose="020B0604020202020204" pitchFamily="34" charset="0"/>
                <a:cs typeface="Arial" panose="020B0604020202020204" pitchFamily="34" charset="0"/>
              </a:rPr>
              <a:t>seating plans at Notice board</a:t>
            </a:r>
          </a:p>
          <a:p>
            <a:pPr marL="27432" lvl="0" algn="just">
              <a:spcBef>
                <a:spcPts val="600"/>
              </a:spcBef>
              <a:buClr>
                <a:srgbClr val="3891A7"/>
              </a:buClr>
              <a:buSzPct val="80000"/>
              <a:defRPr/>
            </a:pPr>
            <a:r>
              <a:rPr lang="en-GB" sz="24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8:00/12:00</a:t>
            </a:r>
            <a:r>
              <a:rPr lang="en-GB" sz="2400" kern="0" dirty="0">
                <a:latin typeface="Arial" panose="020B0604020202020204" pitchFamily="34" charset="0"/>
                <a:cs typeface="Arial" panose="020B0604020202020204" pitchFamily="34" charset="0"/>
              </a:rPr>
              <a:t>	Proceed to venue</a:t>
            </a:r>
          </a:p>
          <a:p>
            <a:pPr marL="27432" lvl="0" algn="just">
              <a:spcBef>
                <a:spcPts val="600"/>
              </a:spcBef>
              <a:buClr>
                <a:srgbClr val="3891A7"/>
              </a:buClr>
              <a:buSzPct val="80000"/>
              <a:defRPr/>
            </a:pPr>
            <a:r>
              <a:rPr lang="en-GB" sz="2400" kern="0" dirty="0">
                <a:latin typeface="Arial" panose="020B0604020202020204" pitchFamily="34" charset="0"/>
                <a:cs typeface="Arial" panose="020B0604020202020204" pitchFamily="34" charset="0"/>
              </a:rPr>
              <a:t>8:00 – </a:t>
            </a:r>
            <a:r>
              <a:rPr lang="en-GB" sz="24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08:20/12:00 – 12:20</a:t>
            </a:r>
            <a:r>
              <a:rPr lang="en-GB" sz="2400" kern="0" dirty="0">
                <a:latin typeface="Arial" panose="020B0604020202020204" pitchFamily="34" charset="0"/>
                <a:cs typeface="Arial" panose="020B0604020202020204" pitchFamily="34" charset="0"/>
              </a:rPr>
              <a:t>	Students enter the venue (when instructed by invigilator)</a:t>
            </a:r>
          </a:p>
          <a:p>
            <a:pPr marL="27432" lvl="0" algn="just">
              <a:spcBef>
                <a:spcPts val="600"/>
              </a:spcBef>
              <a:buClr>
                <a:srgbClr val="3891A7"/>
              </a:buClr>
              <a:buSzPct val="80000"/>
              <a:defRPr/>
            </a:pPr>
            <a:r>
              <a:rPr lang="en-GB" sz="2400" b="1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8:30/12:30</a:t>
            </a:r>
            <a:r>
              <a:rPr lang="en-GB" sz="2400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Doors close, all candidates to be seated</a:t>
            </a:r>
            <a:r>
              <a:rPr lang="en-GB" sz="2400" kern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7432" lvl="0" algn="just">
              <a:spcBef>
                <a:spcPts val="600"/>
              </a:spcBef>
              <a:buClr>
                <a:srgbClr val="3891A7"/>
              </a:buClr>
              <a:buSzPct val="80000"/>
              <a:defRPr/>
            </a:pPr>
            <a:r>
              <a:rPr lang="en-GB" sz="2400" kern="0" dirty="0">
                <a:latin typeface="Arial" panose="020B0604020202020204" pitchFamily="34" charset="0"/>
                <a:cs typeface="Arial" panose="020B0604020202020204" pitchFamily="34" charset="0"/>
              </a:rPr>
              <a:t>	Answer books handed out/Examination instructions read/10 minutes reading time</a:t>
            </a:r>
          </a:p>
          <a:p>
            <a:pPr marL="27432" lvl="0" algn="just">
              <a:spcBef>
                <a:spcPts val="600"/>
              </a:spcBef>
              <a:buClr>
                <a:srgbClr val="3891A7"/>
              </a:buClr>
              <a:buSzPct val="80000"/>
              <a:defRPr/>
            </a:pPr>
            <a:r>
              <a:rPr lang="en-GB" sz="24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9:00/13:00</a:t>
            </a:r>
            <a:r>
              <a:rPr lang="en-GB" sz="2400" kern="0" dirty="0">
                <a:latin typeface="Arial" panose="020B0604020202020204" pitchFamily="34" charset="0"/>
                <a:cs typeface="Arial" panose="020B0604020202020204" pitchFamily="34" charset="0"/>
              </a:rPr>
              <a:t>	Candidates start writing</a:t>
            </a:r>
          </a:p>
          <a:p>
            <a:pPr marL="27432" algn="just">
              <a:spcBef>
                <a:spcPts val="600"/>
              </a:spcBef>
              <a:buClr>
                <a:srgbClr val="3891A7"/>
              </a:buClr>
              <a:buSzPct val="80000"/>
              <a:defRPr/>
            </a:pPr>
            <a:r>
              <a:rPr lang="en-ZA" dirty="0">
                <a:solidFill>
                  <a:srgbClr val="FF0000"/>
                </a:solidFill>
              </a:rPr>
              <a:t>LATE ARRIVALS:  08:30 – 08:59/12:30 – 12:59 Will go to the holding room till taken to exam venue</a:t>
            </a:r>
          </a:p>
          <a:p>
            <a:pPr marL="370332" lvl="0" indent="-342900" algn="just">
              <a:spcBef>
                <a:spcPts val="600"/>
              </a:spcBef>
              <a:buClr>
                <a:srgbClr val="3891A7"/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lang="en-US" sz="24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lang="en-US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student will be allowed to enter the examination room after 09:00 for the morning session and after 13:00 for the afternoon session</a:t>
            </a:r>
            <a:endParaRPr lang="en-GB" sz="2400" b="1" kern="0" dirty="0">
              <a:solidFill>
                <a:srgbClr val="ED7D31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" lvl="0" algn="just">
              <a:spcBef>
                <a:spcPts val="600"/>
              </a:spcBef>
              <a:buClr>
                <a:srgbClr val="3891A7"/>
              </a:buClr>
              <a:buSzPct val="80000"/>
              <a:defRPr/>
            </a:pPr>
            <a:endParaRPr lang="en-US" sz="20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0332" lvl="0" indent="-342900" algn="just">
              <a:spcBef>
                <a:spcPts val="600"/>
              </a:spcBef>
              <a:buClr>
                <a:srgbClr val="3891A7"/>
              </a:buClr>
              <a:buSzPct val="80000"/>
              <a:buFont typeface="Arial" panose="020B0604020202020204" pitchFamily="34" charset="0"/>
              <a:buChar char="•"/>
              <a:defRPr/>
            </a:pPr>
            <a:endParaRPr lang="en-US" sz="2000" b="1" kern="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" algn="just">
              <a:spcBef>
                <a:spcPts val="600"/>
              </a:spcBef>
              <a:buClr>
                <a:srgbClr val="3891A7"/>
              </a:buClr>
              <a:buSzPct val="80000"/>
              <a:defRPr/>
            </a:pPr>
            <a:r>
              <a:rPr lang="en-ZA" sz="2000" i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en-US" sz="2000" i="1" dirty="0">
              <a:solidFill>
                <a:schemeClr val="accent2">
                  <a:lumMod val="75000"/>
                </a:schemeClr>
              </a:solidFill>
            </a:endParaRPr>
          </a:p>
          <a:p>
            <a:pPr marL="27432" lvl="0" algn="just">
              <a:spcBef>
                <a:spcPts val="600"/>
              </a:spcBef>
              <a:buClr>
                <a:srgbClr val="3891A7"/>
              </a:buClr>
              <a:buSzPct val="80000"/>
              <a:defRPr/>
            </a:pPr>
            <a:endParaRPr lang="en-GB" sz="20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0332" lvl="0" indent="-342900" algn="just">
              <a:spcBef>
                <a:spcPts val="600"/>
              </a:spcBef>
              <a:buClr>
                <a:srgbClr val="3891A7"/>
              </a:buClr>
              <a:buSzPct val="80000"/>
              <a:buFont typeface="Arial" panose="020B0604020202020204" pitchFamily="34" charset="0"/>
              <a:buChar char="•"/>
              <a:defRPr/>
            </a:pPr>
            <a:endParaRPr lang="en-US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0332" lvl="0" indent="-342900" algn="just">
              <a:spcBef>
                <a:spcPts val="600"/>
              </a:spcBef>
              <a:buClr>
                <a:srgbClr val="3891A7"/>
              </a:buClr>
              <a:buSzPct val="80000"/>
              <a:buFont typeface="Arial" panose="020B0604020202020204" pitchFamily="34" charset="0"/>
              <a:buChar char="•"/>
              <a:defRPr/>
            </a:pPr>
            <a:endParaRPr lang="en-US" sz="2000" b="1" i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>
                <a:srgbClr val="3891A7"/>
              </a:buClr>
              <a:defRPr/>
            </a:pPr>
            <a:endParaRPr lang="en-US" b="1" dirty="0">
              <a:solidFill>
                <a:srgbClr val="ED7D31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111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9271" y="751344"/>
            <a:ext cx="11882230" cy="1585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en-US" b="1" dirty="0"/>
          </a:p>
          <a:p>
            <a:pPr marL="27432" lvl="0">
              <a:spcBef>
                <a:spcPts val="600"/>
              </a:spcBef>
              <a:buClr>
                <a:srgbClr val="3891A7"/>
              </a:buClr>
              <a:buSzPct val="80000"/>
              <a:defRPr/>
            </a:pPr>
            <a:endParaRPr lang="en-US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8AB6960-E82D-4A15-85C9-9E7AD58BA358}"/>
              </a:ext>
            </a:extLst>
          </p:cNvPr>
          <p:cNvSpPr/>
          <p:nvPr/>
        </p:nvSpPr>
        <p:spPr>
          <a:xfrm>
            <a:off x="665426" y="382232"/>
            <a:ext cx="10789920" cy="8002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ZA" b="1" cap="all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ZA" sz="2400" b="1" cap="all" dirty="0">
                <a:latin typeface="Arial" panose="020B0604020202020204" pitchFamily="34" charset="0"/>
                <a:cs typeface="Arial" panose="020B0604020202020204" pitchFamily="34" charset="0"/>
              </a:rPr>
              <a:t>Failure to produce valid id or your exam </a:t>
            </a:r>
            <a:r>
              <a:rPr lang="en-ZA" sz="2400" b="1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>permit</a:t>
            </a:r>
            <a:endParaRPr lang="en-Z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Report to reception for identification or reprint of your permit (at cost)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Then report to venue with document issued to </a:t>
            </a:r>
            <a:r>
              <a:rPr lang="en-Z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you </a:t>
            </a:r>
            <a:r>
              <a:rPr lang="en-ZA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BEFORE 08:30</a:t>
            </a:r>
            <a:endParaRPr lang="en-ZA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Submit your valid ID within 24 hours to the Examinations Officer.</a:t>
            </a:r>
          </a:p>
          <a:p>
            <a:pPr lvl="0">
              <a:buClr>
                <a:srgbClr val="3891A7"/>
              </a:buClr>
              <a:defRPr/>
            </a:pP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ZA" sz="2400" b="1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ZA" sz="2400" b="1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>When </a:t>
            </a:r>
            <a:r>
              <a:rPr lang="en-ZA" sz="2400" b="1" cap="all" dirty="0">
                <a:latin typeface="Arial" panose="020B0604020202020204" pitchFamily="34" charset="0"/>
                <a:cs typeface="Arial" panose="020B0604020202020204" pitchFamily="34" charset="0"/>
              </a:rPr>
              <a:t>you enter the exam venue</a:t>
            </a:r>
            <a:endParaRPr lang="en-Z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As soon as you enter you are under the instruction of the </a:t>
            </a:r>
            <a:r>
              <a:rPr lang="en-Z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Invigilator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Follow instructions given by </a:t>
            </a:r>
            <a:r>
              <a:rPr lang="en-Z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Invigilator </a:t>
            </a:r>
            <a:endParaRPr lang="en-Z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Z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Find </a:t>
            </a: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correct seat according to seating plan;  </a:t>
            </a:r>
            <a:endParaRPr lang="en-ZA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Z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Place </a:t>
            </a: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Exam permit &amp; ID on top left side of desk </a:t>
            </a:r>
            <a:endParaRPr lang="en-ZA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Follow all instructions of Invigilator</a:t>
            </a:r>
            <a:endParaRPr lang="en-ZA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Z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Complete </a:t>
            </a: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cover of answer book </a:t>
            </a:r>
            <a:r>
              <a:rPr lang="en-Z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correctly, when instructed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Candidates </a:t>
            </a: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whose exam numbers do not appear on the seating plan, are not allowed in the examination venue</a:t>
            </a:r>
          </a:p>
          <a:p>
            <a:pPr>
              <a:buClr>
                <a:srgbClr val="3891A7"/>
              </a:buClr>
              <a:defRPr/>
            </a:pPr>
            <a:endParaRPr lang="en-ZA" sz="1600" b="1" cap="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>
                <a:srgbClr val="3891A7"/>
              </a:buClr>
              <a:defRPr/>
            </a:pP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" algn="just">
              <a:spcBef>
                <a:spcPts val="600"/>
              </a:spcBef>
              <a:buClr>
                <a:srgbClr val="3891A7"/>
              </a:buClr>
              <a:buSzPct val="80000"/>
              <a:defRPr/>
            </a:pPr>
            <a:endParaRPr lang="en-US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" algn="just">
              <a:spcBef>
                <a:spcPts val="600"/>
              </a:spcBef>
              <a:buClr>
                <a:srgbClr val="3891A7"/>
              </a:buClr>
              <a:buSzPct val="80000"/>
              <a:defRPr/>
            </a:pPr>
            <a:r>
              <a:rPr lang="en-ZA" sz="2000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en-GB" sz="2000" b="1" i="1" kern="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" lvl="0" algn="just">
              <a:spcBef>
                <a:spcPts val="600"/>
              </a:spcBef>
              <a:buClr>
                <a:srgbClr val="3891A7"/>
              </a:buClr>
              <a:buSzPct val="80000"/>
              <a:defRPr/>
            </a:pPr>
            <a:endParaRPr lang="en-GB" b="1" kern="0" dirty="0">
              <a:solidFill>
                <a:srgbClr val="ED7D31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" lvl="0" algn="just">
              <a:spcBef>
                <a:spcPts val="600"/>
              </a:spcBef>
              <a:buClr>
                <a:srgbClr val="3891A7"/>
              </a:buClr>
              <a:buSzPct val="80000"/>
              <a:defRPr/>
            </a:pPr>
            <a:endParaRPr lang="en-GB" b="1" kern="0" dirty="0">
              <a:solidFill>
                <a:srgbClr val="ED7D31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1999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9271" y="751344"/>
            <a:ext cx="11882230" cy="1585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en-US" b="1" dirty="0"/>
          </a:p>
          <a:p>
            <a:pPr marL="27432" lvl="0">
              <a:spcBef>
                <a:spcPts val="600"/>
              </a:spcBef>
              <a:buClr>
                <a:srgbClr val="3891A7"/>
              </a:buClr>
              <a:buSzPct val="80000"/>
              <a:defRPr/>
            </a:pPr>
            <a:endParaRPr lang="en-US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030A05F-183D-42E4-A4EB-E925B5833F63}"/>
              </a:ext>
            </a:extLst>
          </p:cNvPr>
          <p:cNvSpPr/>
          <p:nvPr/>
        </p:nvSpPr>
        <p:spPr>
          <a:xfrm>
            <a:off x="260736" y="305558"/>
            <a:ext cx="11326018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3891A7"/>
              </a:buClr>
              <a:defRPr/>
            </a:pPr>
            <a:r>
              <a:rPr lang="en-ZA" sz="2400" b="1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>DURING THE </a:t>
            </a:r>
            <a:r>
              <a:rPr lang="en-ZA" sz="2400" b="1" cap="all" dirty="0">
                <a:latin typeface="Arial" panose="020B0604020202020204" pitchFamily="34" charset="0"/>
                <a:cs typeface="Arial" panose="020B0604020202020204" pitchFamily="34" charset="0"/>
              </a:rPr>
              <a:t>EXAMINATION </a:t>
            </a:r>
            <a:r>
              <a:rPr lang="en-ZA" sz="2400" b="1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>SESSION</a:t>
            </a:r>
          </a:p>
          <a:p>
            <a:pPr lvl="0">
              <a:buClr>
                <a:srgbClr val="3891A7"/>
              </a:buClr>
              <a:defRPr/>
            </a:pPr>
            <a:endParaRPr lang="en-Z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Candidates to sign Attendance Register next to ID number at start of session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Complete your answer book cover page when instructed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Check for the </a:t>
            </a:r>
            <a:r>
              <a:rPr lang="en-GB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UNIQUE STAMP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on front cover</a:t>
            </a:r>
            <a:endParaRPr lang="en-ZA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Z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>
                <a:srgbClr val="3891A7"/>
              </a:buClr>
              <a:defRPr/>
            </a:pPr>
            <a:r>
              <a:rPr lang="en-US" sz="20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NCV:											R191:    </a:t>
            </a:r>
          </a:p>
        </p:txBody>
      </p:sp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5674" y="2336393"/>
            <a:ext cx="1238250" cy="1513840"/>
          </a:xfrm>
          <a:prstGeom prst="rect">
            <a:avLst/>
          </a:prstGeom>
          <a:scene3d>
            <a:camera prst="orthographicFront">
              <a:rot lat="0" lon="0" rev="16200000"/>
            </a:camera>
            <a:lightRig rig="threePt" dir="t"/>
          </a:scene3d>
        </p:spPr>
      </p:pic>
      <p:pic>
        <p:nvPicPr>
          <p:cNvPr id="8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7305674" y="4296045"/>
            <a:ext cx="1514474" cy="1139237"/>
          </a:xfrm>
          <a:prstGeom prst="rect">
            <a:avLst/>
          </a:prstGeom>
        </p:spPr>
      </p:pic>
      <p:pic>
        <p:nvPicPr>
          <p:cNvPr id="9" name="Picture 8" descr="Sunchild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9" t="11111" r="11555" b="13333"/>
          <a:stretch/>
        </p:blipFill>
        <p:spPr bwMode="auto">
          <a:xfrm>
            <a:off x="1064351" y="4115343"/>
            <a:ext cx="1704975" cy="16192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 descr="black and white cat cute cartoon character vector illustration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266" y="2494182"/>
            <a:ext cx="1628060" cy="14508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 rot="19338278">
            <a:off x="3813750" y="4064021"/>
            <a:ext cx="2337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>
                <a:solidFill>
                  <a:srgbClr val="FF0000"/>
                </a:solidFill>
              </a:rPr>
              <a:t>example</a:t>
            </a:r>
            <a:endParaRPr lang="en-ZA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7451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026" y="318726"/>
            <a:ext cx="9812140" cy="3880773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ZA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not tear out ANY pages from the answer book; Ensure </a:t>
            </a:r>
            <a:r>
              <a:rPr lang="en-ZA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addenda </a:t>
            </a:r>
            <a:r>
              <a:rPr lang="en-ZA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completed &amp; inserted in your answer book; Only use exam numbers, NO NAMES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ZA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During the first hour, no candidate is allowed to leave the venue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ZA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Candidates have to be escorted to the toilet and back (not during 1</a:t>
            </a:r>
            <a:r>
              <a:rPr lang="en-ZA" sz="24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ZA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hour)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ZA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completion of the exam  remain seated and raise your hand to indicate to the invigilator to collect the answer script &amp; question paper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ZA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Candidate must sign for submission next to his/her ID number when handing in paper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ZA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During the last 15 minutes of the exam session, candidates must remain seated until all scripts, question papers and signatures are collected – no candidates allowed to leave the venue during last 15 minutes</a:t>
            </a:r>
            <a:endParaRPr lang="en-ZA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7780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9271" y="751344"/>
            <a:ext cx="11882230" cy="1585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en-US" b="1" dirty="0"/>
          </a:p>
          <a:p>
            <a:pPr marL="27432" lvl="0">
              <a:spcBef>
                <a:spcPts val="600"/>
              </a:spcBef>
              <a:buClr>
                <a:srgbClr val="3891A7"/>
              </a:buClr>
              <a:buSzPct val="80000"/>
              <a:defRPr/>
            </a:pPr>
            <a:endParaRPr lang="en-US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29565" y="843676"/>
            <a:ext cx="9333338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3891A7"/>
              </a:buClr>
              <a:defRPr/>
            </a:pPr>
            <a:r>
              <a:rPr lang="en-US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ITEMS ALLOWED INTO EXAM ROOM</a:t>
            </a:r>
            <a:r>
              <a:rPr lang="en-US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</a:t>
            </a:r>
          </a:p>
          <a:p>
            <a:pPr lvl="0">
              <a:buClr>
                <a:srgbClr val="3891A7"/>
              </a:buClr>
              <a:defRPr/>
            </a:pPr>
            <a:endParaRPr lang="en-US" sz="2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Valid RSA ID (Compulsory to enter venue)/Passport (for candidates who are not RSA citizens)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Examination Permit (Compulsory to enter venue)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Writing utensils (Blue or Black pen)/Non-programmable calculator </a:t>
            </a:r>
            <a:r>
              <a:rPr lang="en-ZA" sz="2400" b="1" dirty="0">
                <a:latin typeface="Arial" panose="020B0604020202020204" pitchFamily="34" charset="0"/>
                <a:cs typeface="Arial" panose="020B0604020202020204" pitchFamily="34" charset="0"/>
              </a:rPr>
              <a:t>without</a:t>
            </a:r>
            <a:r>
              <a:rPr lang="en-ZA" sz="2400" dirty="0">
                <a:latin typeface="Arial" panose="020B0604020202020204" pitchFamily="34" charset="0"/>
                <a:cs typeface="Arial" panose="020B0604020202020204" pitchFamily="34" charset="0"/>
              </a:rPr>
              <a:t> a cover (unless prohibited by examiner</a:t>
            </a:r>
            <a:r>
              <a:rPr lang="en-Z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Text book (if open book) check the notice boards for which subjects are allowed </a:t>
            </a:r>
            <a:endParaRPr lang="en-ZA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n-Z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99421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4096</TotalTime>
  <Words>953</Words>
  <Application>Microsoft Office PowerPoint</Application>
  <PresentationFormat>Widescreen</PresentationFormat>
  <Paragraphs>135</Paragraphs>
  <Slides>12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Arial Narrow</vt:lpstr>
      <vt:lpstr>Calibri</vt:lpstr>
      <vt:lpstr>Times New Roman</vt:lpstr>
      <vt:lpstr>Trebuchet MS</vt:lpstr>
      <vt:lpstr>Wingdings</vt:lpstr>
      <vt:lpstr>Wingdings 3</vt:lpstr>
      <vt:lpstr>Facet</vt:lpstr>
      <vt:lpstr>Adobe Acrobat 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Nemesar</dc:creator>
  <cp:lastModifiedBy>Hlengiwe Mntambo</cp:lastModifiedBy>
  <cp:revision>347</cp:revision>
  <cp:lastPrinted>2025-10-21T10:03:03Z</cp:lastPrinted>
  <dcterms:created xsi:type="dcterms:W3CDTF">2022-09-29T06:59:37Z</dcterms:created>
  <dcterms:modified xsi:type="dcterms:W3CDTF">2026-05-05T17:06:36Z</dcterms:modified>
</cp:coreProperties>
</file>